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1" r:id="rId6"/>
    <p:sldId id="260" r:id="rId7"/>
    <p:sldId id="262" r:id="rId8"/>
    <p:sldId id="263" r:id="rId9"/>
    <p:sldId id="276" r:id="rId10"/>
    <p:sldId id="275" r:id="rId11"/>
    <p:sldId id="287" r:id="rId12"/>
    <p:sldId id="265" r:id="rId13"/>
    <p:sldId id="266" r:id="rId14"/>
    <p:sldId id="267" r:id="rId15"/>
    <p:sldId id="268" r:id="rId16"/>
    <p:sldId id="278" r:id="rId17"/>
    <p:sldId id="279" r:id="rId18"/>
    <p:sldId id="281" r:id="rId19"/>
    <p:sldId id="280" r:id="rId20"/>
    <p:sldId id="288" r:id="rId21"/>
    <p:sldId id="283" r:id="rId22"/>
    <p:sldId id="284" r:id="rId23"/>
    <p:sldId id="286" r:id="rId24"/>
    <p:sldId id="285" r:id="rId25"/>
    <p:sldId id="282" r:id="rId26"/>
    <p:sldId id="269" r:id="rId27"/>
    <p:sldId id="271" r:id="rId28"/>
    <p:sldId id="274" r:id="rId29"/>
    <p:sldId id="273" r:id="rId30"/>
    <p:sldId id="270"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021"/>
    <a:srgbClr val="790000"/>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96"/>
    <p:restoredTop sz="84694"/>
  </p:normalViewPr>
  <p:slideViewPr>
    <p:cSldViewPr snapToGrid="0">
      <p:cViewPr>
        <p:scale>
          <a:sx n="110" d="100"/>
          <a:sy n="11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DE7B5-B578-C341-9A93-F83529B01F05}"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43DAA-F358-4B4A-8F7D-4EDF815E2245}" type="slidenum">
              <a:rPr lang="en-US" smtClean="0"/>
              <a:t>‹#›</a:t>
            </a:fld>
            <a:endParaRPr lang="en-US"/>
          </a:p>
        </p:txBody>
      </p:sp>
    </p:spTree>
    <p:extLst>
      <p:ext uri="{BB962C8B-B14F-4D97-AF65-F5344CB8AC3E}">
        <p14:creationId xmlns:p14="http://schemas.microsoft.com/office/powerpoint/2010/main" val="3056498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43DAA-F358-4B4A-8F7D-4EDF815E2245}" type="slidenum">
              <a:rPr lang="en-US" smtClean="0"/>
              <a:t>1</a:t>
            </a:fld>
            <a:endParaRPr lang="en-US"/>
          </a:p>
        </p:txBody>
      </p:sp>
    </p:spTree>
    <p:extLst>
      <p:ext uri="{BB962C8B-B14F-4D97-AF65-F5344CB8AC3E}">
        <p14:creationId xmlns:p14="http://schemas.microsoft.com/office/powerpoint/2010/main" val="1073369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do we do all of this while keeping equity in mind? First, a definition: an algorithm is fair if there is no preference in performance with respect to inherent or acquired characteristics. In other words, an algorithm in our case should be able to do well predicting lapse regardless of someone’s socioeconomic status, for example. The really exciting part about using machine learning algorithms to improve treatment outcomes is that we can leverage large amounts of data and fancy statistics to reveal underlying patterns we might </a:t>
            </a:r>
            <a:r>
              <a:rPr lang="en-US" dirty="0" err="1"/>
              <a:t>not’ve</a:t>
            </a:r>
            <a:r>
              <a:rPr lang="en-US" dirty="0"/>
              <a:t> known otherwise – but these algorithms are based off of data collected in the real world, and so will have those norms entrenched within it. I’ll touch a little more on how this might show up in our data later on. Two main issues with this are that, if we don’t carefully examine our algorithms, we may end up providing sub-optimal care to individuals who already face disadvantages, leading to reduced trust and ultimately use of these tools by people who might benefit the most from them.</a:t>
            </a:r>
          </a:p>
        </p:txBody>
      </p:sp>
      <p:sp>
        <p:nvSpPr>
          <p:cNvPr id="4" name="Slide Number Placeholder 3"/>
          <p:cNvSpPr>
            <a:spLocks noGrp="1"/>
          </p:cNvSpPr>
          <p:nvPr>
            <p:ph type="sldNum" sz="quarter" idx="5"/>
          </p:nvPr>
        </p:nvSpPr>
        <p:spPr/>
        <p:txBody>
          <a:bodyPr/>
          <a:lstStyle/>
          <a:p>
            <a:fld id="{46C43DAA-F358-4B4A-8F7D-4EDF815E2245}" type="slidenum">
              <a:rPr lang="en-US" smtClean="0"/>
              <a:t>12</a:t>
            </a:fld>
            <a:endParaRPr lang="en-US"/>
          </a:p>
        </p:txBody>
      </p:sp>
    </p:spTree>
    <p:extLst>
      <p:ext uri="{BB962C8B-B14F-4D97-AF65-F5344CB8AC3E}">
        <p14:creationId xmlns:p14="http://schemas.microsoft.com/office/powerpoint/2010/main" val="19001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that in mind, this brings me to the specific aims for my first year project. In my next section I will walk through the different measures and approaches I will implement in order to meet these goals.</a:t>
            </a:r>
          </a:p>
        </p:txBody>
      </p:sp>
      <p:sp>
        <p:nvSpPr>
          <p:cNvPr id="4" name="Slide Number Placeholder 3"/>
          <p:cNvSpPr>
            <a:spLocks noGrp="1"/>
          </p:cNvSpPr>
          <p:nvPr>
            <p:ph type="sldNum" sz="quarter" idx="5"/>
          </p:nvPr>
        </p:nvSpPr>
        <p:spPr/>
        <p:txBody>
          <a:bodyPr/>
          <a:lstStyle/>
          <a:p>
            <a:fld id="{46C43DAA-F358-4B4A-8F7D-4EDF815E2245}" type="slidenum">
              <a:rPr lang="en-US" smtClean="0"/>
              <a:t>13</a:t>
            </a:fld>
            <a:endParaRPr lang="en-US"/>
          </a:p>
        </p:txBody>
      </p:sp>
    </p:spTree>
    <p:extLst>
      <p:ext uri="{BB962C8B-B14F-4D97-AF65-F5344CB8AC3E}">
        <p14:creationId xmlns:p14="http://schemas.microsoft.com/office/powerpoint/2010/main" val="95569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walk through the measures I will be using and my analytic plan for this project.</a:t>
            </a:r>
          </a:p>
        </p:txBody>
      </p:sp>
      <p:sp>
        <p:nvSpPr>
          <p:cNvPr id="4" name="Slide Number Placeholder 3"/>
          <p:cNvSpPr>
            <a:spLocks noGrp="1"/>
          </p:cNvSpPr>
          <p:nvPr>
            <p:ph type="sldNum" sz="quarter" idx="5"/>
          </p:nvPr>
        </p:nvSpPr>
        <p:spPr/>
        <p:txBody>
          <a:bodyPr/>
          <a:lstStyle/>
          <a:p>
            <a:fld id="{46C43DAA-F358-4B4A-8F7D-4EDF815E2245}" type="slidenum">
              <a:rPr lang="en-US" smtClean="0"/>
              <a:t>14</a:t>
            </a:fld>
            <a:endParaRPr lang="en-US"/>
          </a:p>
        </p:txBody>
      </p:sp>
    </p:spTree>
    <p:extLst>
      <p:ext uri="{BB962C8B-B14F-4D97-AF65-F5344CB8AC3E}">
        <p14:creationId xmlns:p14="http://schemas.microsoft.com/office/powerpoint/2010/main" val="317205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working with data collected under a previous NIAAA grant in my lab, which followed 151 participants from the Madison area in early-recovery who had a recovery goal of abstinence. They had to be a legal adult, be able to read and write in English, meet DSM-5 criteria for moderate AUD, have become recently abstinent, and be willing to use only one smartphone while on study. Participants were also screened for any severe symptoms of paranoia or psychosis.</a:t>
            </a:r>
          </a:p>
        </p:txBody>
      </p:sp>
      <p:sp>
        <p:nvSpPr>
          <p:cNvPr id="4" name="Slide Number Placeholder 3"/>
          <p:cNvSpPr>
            <a:spLocks noGrp="1"/>
          </p:cNvSpPr>
          <p:nvPr>
            <p:ph type="sldNum" sz="quarter" idx="5"/>
          </p:nvPr>
        </p:nvSpPr>
        <p:spPr/>
        <p:txBody>
          <a:bodyPr/>
          <a:lstStyle/>
          <a:p>
            <a:fld id="{46C43DAA-F358-4B4A-8F7D-4EDF815E2245}" type="slidenum">
              <a:rPr lang="en-US" smtClean="0"/>
              <a:t>15</a:t>
            </a:fld>
            <a:endParaRPr lang="en-US"/>
          </a:p>
        </p:txBody>
      </p:sp>
    </p:spTree>
    <p:extLst>
      <p:ext uri="{BB962C8B-B14F-4D97-AF65-F5344CB8AC3E}">
        <p14:creationId xmlns:p14="http://schemas.microsoft.com/office/powerpoint/2010/main" val="11576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participating in the study, participants completed five in-person visits, daily surveys, and continuous passive monitoring of geolocation data.</a:t>
            </a:r>
          </a:p>
          <a:p>
            <a:endParaRPr lang="en-US" dirty="0"/>
          </a:p>
          <a:p>
            <a:r>
              <a:rPr lang="en-US" dirty="0"/>
              <a:t>During the enrollment period, participants provided information about their demographics and alcohol use. They also pre-reported known frequently visited locations.</a:t>
            </a:r>
          </a:p>
          <a:p>
            <a:endParaRPr lang="en-US" dirty="0"/>
          </a:p>
          <a:p>
            <a:r>
              <a:rPr lang="en-US" dirty="0"/>
              <a:t>Following this, daily surveys and geolocation data tracking began and participants completed three follow-up visits one month apart.</a:t>
            </a:r>
          </a:p>
          <a:p>
            <a:endParaRPr lang="en-US" dirty="0"/>
          </a:p>
          <a:p>
            <a:r>
              <a:rPr lang="en-US" dirty="0"/>
              <a:t>At each visit, participants were asked contextual questions about frequently visited (\&gt;2 times during the course of the previous month) locations.</a:t>
            </a:r>
          </a:p>
        </p:txBody>
      </p:sp>
      <p:sp>
        <p:nvSpPr>
          <p:cNvPr id="4" name="Slide Number Placeholder 3"/>
          <p:cNvSpPr>
            <a:spLocks noGrp="1"/>
          </p:cNvSpPr>
          <p:nvPr>
            <p:ph type="sldNum" sz="quarter" idx="5"/>
          </p:nvPr>
        </p:nvSpPr>
        <p:spPr/>
        <p:txBody>
          <a:bodyPr/>
          <a:lstStyle/>
          <a:p>
            <a:fld id="{46C43DAA-F358-4B4A-8F7D-4EDF815E2245}" type="slidenum">
              <a:rPr lang="en-US" smtClean="0"/>
              <a:t>16</a:t>
            </a:fld>
            <a:endParaRPr lang="en-US"/>
          </a:p>
        </p:txBody>
      </p:sp>
    </p:spTree>
    <p:extLst>
      <p:ext uri="{BB962C8B-B14F-4D97-AF65-F5344CB8AC3E}">
        <p14:creationId xmlns:p14="http://schemas.microsoft.com/office/powerpoint/2010/main" val="31984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completed a baseline measure of demographics and other constructs relevant to lapse at the screening visit, which will be used both for model building and for fairness assessments</a:t>
            </a:r>
          </a:p>
        </p:txBody>
      </p:sp>
      <p:sp>
        <p:nvSpPr>
          <p:cNvPr id="4" name="Slide Number Placeholder 3"/>
          <p:cNvSpPr>
            <a:spLocks noGrp="1"/>
          </p:cNvSpPr>
          <p:nvPr>
            <p:ph type="sldNum" sz="quarter" idx="5"/>
          </p:nvPr>
        </p:nvSpPr>
        <p:spPr/>
        <p:txBody>
          <a:bodyPr/>
          <a:lstStyle/>
          <a:p>
            <a:fld id="{46C43DAA-F358-4B4A-8F7D-4EDF815E2245}" type="slidenum">
              <a:rPr lang="en-US" smtClean="0"/>
              <a:t>17</a:t>
            </a:fld>
            <a:endParaRPr lang="en-US"/>
          </a:p>
        </p:txBody>
      </p:sp>
    </p:spTree>
    <p:extLst>
      <p:ext uri="{BB962C8B-B14F-4D97-AF65-F5344CB8AC3E}">
        <p14:creationId xmlns:p14="http://schemas.microsoft.com/office/powerpoint/2010/main" val="2250471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 information for frequently visited locations (\&gt;2 times in the previous month) was obtained during an interview at each follow-up visit (at month 1, 2, and 3; Table 2).</a:t>
            </a:r>
          </a:p>
        </p:txBody>
      </p:sp>
      <p:sp>
        <p:nvSpPr>
          <p:cNvPr id="4" name="Slide Number Placeholder 3"/>
          <p:cNvSpPr>
            <a:spLocks noGrp="1"/>
          </p:cNvSpPr>
          <p:nvPr>
            <p:ph type="sldNum" sz="quarter" idx="5"/>
          </p:nvPr>
        </p:nvSpPr>
        <p:spPr/>
        <p:txBody>
          <a:bodyPr/>
          <a:lstStyle/>
          <a:p>
            <a:fld id="{46C43DAA-F358-4B4A-8F7D-4EDF815E2245}" type="slidenum">
              <a:rPr lang="en-US" smtClean="0"/>
              <a:t>18</a:t>
            </a:fld>
            <a:endParaRPr lang="en-US"/>
          </a:p>
        </p:txBody>
      </p:sp>
    </p:spTree>
    <p:extLst>
      <p:ext uri="{BB962C8B-B14F-4D97-AF65-F5344CB8AC3E}">
        <p14:creationId xmlns:p14="http://schemas.microsoft.com/office/powerpoint/2010/main" val="237270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alcohol lapses will be used as our outcome variable in this study and will be used to provide labels for model training, for testing model performance, and for testing issues of algorithmic fairness. Future lapse occurrence (here conceptualized as next-day lapse) will be predicted in 24-hour rolling windows. Each prediction will use all of the previously collected geolocation data up until that point. This rolling window approach will take advantage of the granular, continuous nature of geolocation data, enabling hourly updating of predictions. ((ANIMATION)) In other words, the prediction will advance by one hour, every hour.</a:t>
            </a:r>
          </a:p>
          <a:p>
            <a:endParaRPr lang="en-US" dirty="0"/>
          </a:p>
          <a:p>
            <a:r>
              <a:rPr lang="en-US" dirty="0"/>
              <a:t>*Lapse* and *no lapse* occurrences will be identified from the daily survey question, *"Have you drank any alcohol that you have not yet reported?"*. Participants who responded *yes* to this question were then asked to report the date and hour of the start and the end of the drinking episode. In this case, the prediction window will be labeled *lapse*. Prediction windows will be labeled *no lapse* if no alcohol use was reported within that window.</a:t>
            </a:r>
          </a:p>
        </p:txBody>
      </p:sp>
      <p:sp>
        <p:nvSpPr>
          <p:cNvPr id="4" name="Slide Number Placeholder 3"/>
          <p:cNvSpPr>
            <a:spLocks noGrp="1"/>
          </p:cNvSpPr>
          <p:nvPr>
            <p:ph type="sldNum" sz="quarter" idx="5"/>
          </p:nvPr>
        </p:nvSpPr>
        <p:spPr/>
        <p:txBody>
          <a:bodyPr/>
          <a:lstStyle/>
          <a:p>
            <a:fld id="{46C43DAA-F358-4B4A-8F7D-4EDF815E2245}" type="slidenum">
              <a:rPr lang="en-US" smtClean="0"/>
              <a:t>19</a:t>
            </a:fld>
            <a:endParaRPr lang="en-US"/>
          </a:p>
        </p:txBody>
      </p:sp>
    </p:spTree>
    <p:extLst>
      <p:ext uri="{BB962C8B-B14F-4D97-AF65-F5344CB8AC3E}">
        <p14:creationId xmlns:p14="http://schemas.microsoft.com/office/powerpoint/2010/main" val="167189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prediction will advance by one hour, every hour.</a:t>
            </a:r>
          </a:p>
          <a:p>
            <a:endParaRPr lang="en-US" dirty="0"/>
          </a:p>
          <a:p>
            <a:r>
              <a:rPr lang="en-US" dirty="0"/>
              <a:t>*Lapse* and *no lapse* occurrences will be identified from the daily survey question, *"Have you drank any alcohol that you have not yet reported?"*. Participants who responded *yes* to this question were then asked to report the date and hour of the start and the end of the drinking episode. In this case, the prediction window will be labeled *lapse*. Prediction windows will be labeled *no lapse* if no alcohol use was reported within that window.</a:t>
            </a:r>
          </a:p>
        </p:txBody>
      </p:sp>
      <p:sp>
        <p:nvSpPr>
          <p:cNvPr id="4" name="Slide Number Placeholder 3"/>
          <p:cNvSpPr>
            <a:spLocks noGrp="1"/>
          </p:cNvSpPr>
          <p:nvPr>
            <p:ph type="sldNum" sz="quarter" idx="5"/>
          </p:nvPr>
        </p:nvSpPr>
        <p:spPr/>
        <p:txBody>
          <a:bodyPr/>
          <a:lstStyle/>
          <a:p>
            <a:fld id="{46C43DAA-F358-4B4A-8F7D-4EDF815E2245}" type="slidenum">
              <a:rPr lang="en-US" smtClean="0"/>
              <a:t>20</a:t>
            </a:fld>
            <a:endParaRPr lang="en-US"/>
          </a:p>
        </p:txBody>
      </p:sp>
    </p:spTree>
    <p:extLst>
      <p:ext uri="{BB962C8B-B14F-4D97-AF65-F5344CB8AC3E}">
        <p14:creationId xmlns:p14="http://schemas.microsoft.com/office/powerpoint/2010/main" val="2220534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sets this project apart from prior geolocation work is that we have contextual information to supplement our data. We can therefore make features both with and without this contextual information. Here are some examples of features I am considering for my project. These features at the top would use contextual information supplied by our participants whereas these features at the bottom can be generated without participant feedback. You’ve probably noticed that we have some different colors going on here!</a:t>
            </a:r>
          </a:p>
          <a:p>
            <a:endParaRPr lang="en-US" dirty="0"/>
          </a:p>
          <a:p>
            <a:r>
              <a:rPr lang="en-US" dirty="0"/>
              <a:t>To create features to be able to make lapse predictions from the geolocation data, I want to bridge two literatures in clinical psychology that have historically been quite siloed but that have both used this type of data. In the substance use literature, the most common use of geolocation data is to characterize and identify risky locations. On the other hand, the affective science literature focuses much more on mood, behavior, and the emergence of mood states: things like loneliness, isolation, and novelty.</a:t>
            </a:r>
          </a:p>
        </p:txBody>
      </p:sp>
      <p:sp>
        <p:nvSpPr>
          <p:cNvPr id="4" name="Slide Number Placeholder 3"/>
          <p:cNvSpPr>
            <a:spLocks noGrp="1"/>
          </p:cNvSpPr>
          <p:nvPr>
            <p:ph type="sldNum" sz="quarter" idx="5"/>
          </p:nvPr>
        </p:nvSpPr>
        <p:spPr/>
        <p:txBody>
          <a:bodyPr/>
          <a:lstStyle/>
          <a:p>
            <a:fld id="{46C43DAA-F358-4B4A-8F7D-4EDF815E2245}" type="slidenum">
              <a:rPr lang="en-US" smtClean="0"/>
              <a:t>21</a:t>
            </a:fld>
            <a:endParaRPr lang="en-US"/>
          </a:p>
        </p:txBody>
      </p:sp>
    </p:spTree>
    <p:extLst>
      <p:ext uri="{BB962C8B-B14F-4D97-AF65-F5344CB8AC3E}">
        <p14:creationId xmlns:p14="http://schemas.microsoft.com/office/powerpoint/2010/main" val="301502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29.5 million people above the age of 12 were diagnosed with AUD in 2022, or about 1/10 of the general US population. However, only about 2.2 million received treatment, a little less than 1 in 10 of those initially diagnosed.</a:t>
            </a:r>
          </a:p>
        </p:txBody>
      </p:sp>
      <p:sp>
        <p:nvSpPr>
          <p:cNvPr id="4" name="Slide Number Placeholder 3"/>
          <p:cNvSpPr>
            <a:spLocks noGrp="1"/>
          </p:cNvSpPr>
          <p:nvPr>
            <p:ph type="sldNum" sz="quarter" idx="5"/>
          </p:nvPr>
        </p:nvSpPr>
        <p:spPr/>
        <p:txBody>
          <a:bodyPr/>
          <a:lstStyle/>
          <a:p>
            <a:fld id="{46C43DAA-F358-4B4A-8F7D-4EDF815E2245}" type="slidenum">
              <a:rPr lang="en-US" smtClean="0"/>
              <a:t>4</a:t>
            </a:fld>
            <a:endParaRPr lang="en-US"/>
          </a:p>
        </p:txBody>
      </p:sp>
    </p:spTree>
    <p:extLst>
      <p:ext uri="{BB962C8B-B14F-4D97-AF65-F5344CB8AC3E}">
        <p14:creationId xmlns:p14="http://schemas.microsoft.com/office/powerpoint/2010/main" val="228024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feature engineering of the geolocation data, I will consider several classification candidate machine learning algorithms to predict next-day lapse which will be trained and assessed using participant-grouped, nested *k*-fold cross-validation.</a:t>
            </a:r>
          </a:p>
          <a:p>
            <a:endParaRPr lang="en-US" dirty="0"/>
          </a:p>
          <a:p>
            <a:r>
              <a:rPr lang="en-US" dirty="0"/>
              <a:t>[[Grouped cross-validation assigns all data from a participant as either held-in or held-out to avoid bias introduced when predicting a participant’s data from their own data. Nested cross-validation uses two nested loops for dividing and holding out folds: an outer loop, where held-out folds serve as test sets for model evaluation; and inner loops, where held-out folds serve as validation sets for model selection.]]</a:t>
            </a:r>
          </a:p>
          <a:p>
            <a:endParaRPr lang="en-US" dirty="0"/>
          </a:p>
          <a:p>
            <a:r>
              <a:rPr lang="en-US" dirty="0"/>
              <a:t>The primary performance metric for model selection and evaluation will be area under the Receiver Operating Characteristic Curve, or </a:t>
            </a:r>
            <a:r>
              <a:rPr lang="en-US" dirty="0" err="1"/>
              <a:t>auROC</a:t>
            </a:r>
            <a:r>
              <a:rPr lang="en-US" dirty="0"/>
              <a:t>, which indexes the probability that the model will predict a higher score for a randomly selected positive case (lapse) relative to a randomly selected negative case (no lapse). </a:t>
            </a:r>
          </a:p>
          <a:p>
            <a:endParaRPr lang="en-US" dirty="0"/>
          </a:p>
          <a:p>
            <a:r>
              <a:rPr lang="en-US" dirty="0"/>
              <a:t>[[</a:t>
            </a:r>
            <a:r>
              <a:rPr lang="en-US" dirty="0" err="1"/>
              <a:t>auROC</a:t>
            </a:r>
            <a:r>
              <a:rPr lang="en-US" dirty="0"/>
              <a:t> is an aggregate measure of sensitivity and specificity. The best model configuration will be selected using median </a:t>
            </a:r>
            <a:r>
              <a:rPr lang="en-US" dirty="0" err="1"/>
              <a:t>auROC</a:t>
            </a:r>
            <a:r>
              <a:rPr lang="en-US" dirty="0"/>
              <a:t> across all validation sets.]]</a:t>
            </a:r>
          </a:p>
          <a:p>
            <a:endParaRPr lang="en-US" dirty="0"/>
          </a:p>
          <a:p>
            <a:r>
              <a:rPr lang="en-US" dirty="0"/>
              <a:t>Several secondary performance metrics including sensitivity, specificity, positive predictive value (PPV), and negative predictive value (NPV) will also be assessed.</a:t>
            </a:r>
          </a:p>
        </p:txBody>
      </p:sp>
      <p:sp>
        <p:nvSpPr>
          <p:cNvPr id="4" name="Slide Number Placeholder 3"/>
          <p:cNvSpPr>
            <a:spLocks noGrp="1"/>
          </p:cNvSpPr>
          <p:nvPr>
            <p:ph type="sldNum" sz="quarter" idx="5"/>
          </p:nvPr>
        </p:nvSpPr>
        <p:spPr/>
        <p:txBody>
          <a:bodyPr/>
          <a:lstStyle/>
          <a:p>
            <a:fld id="{46C43DAA-F358-4B4A-8F7D-4EDF815E2245}" type="slidenum">
              <a:rPr lang="en-US" smtClean="0"/>
              <a:t>22</a:t>
            </a:fld>
            <a:endParaRPr lang="en-US"/>
          </a:p>
        </p:txBody>
      </p:sp>
    </p:spTree>
    <p:extLst>
      <p:ext uri="{BB962C8B-B14F-4D97-AF65-F5344CB8AC3E}">
        <p14:creationId xmlns:p14="http://schemas.microsoft.com/office/powerpoint/2010/main" val="3267342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SHAP (</a:t>
            </a:r>
            <a:r>
              <a:rPr lang="en-US" dirty="0" err="1"/>
              <a:t>SHapley</a:t>
            </a:r>
            <a:r>
              <a:rPr lang="en-US" dirty="0"/>
              <a:t> Additive </a:t>
            </a:r>
            <a:r>
              <a:rPr lang="en-US" dirty="0" err="1"/>
              <a:t>exPlanations</a:t>
            </a:r>
            <a:r>
              <a:rPr lang="en-US" dirty="0"/>
              <a:t>) values will be computed as our interpretability metric to identify the relative importance of different features in the final algorithm. SHAP values measure the unique contribution of features in an algorithm's predictions and can be examined both globally, for all participants, and locally, for a particular participant.</a:t>
            </a:r>
          </a:p>
          <a:p>
            <a:endParaRPr lang="en-US" dirty="0"/>
          </a:p>
          <a:p>
            <a:r>
              <a:rPr lang="en-US" dirty="0"/>
              <a:t>Highly important features represent relevant, actionable potential antecedents to lapse (and therefore points of intervention) that will be relevant in the future development of a smart </a:t>
            </a:r>
            <a:r>
              <a:rPr lang="en-US" dirty="0" err="1"/>
              <a:t>DTx</a:t>
            </a:r>
            <a:r>
              <a:rPr lang="en-US" dirty="0"/>
              <a:t>.</a:t>
            </a:r>
          </a:p>
          <a:p>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23</a:t>
            </a:fld>
            <a:endParaRPr lang="en-US"/>
          </a:p>
        </p:txBody>
      </p:sp>
    </p:spTree>
    <p:extLst>
      <p:ext uri="{BB962C8B-B14F-4D97-AF65-F5344CB8AC3E}">
        <p14:creationId xmlns:p14="http://schemas.microsoft.com/office/powerpoint/2010/main" val="313934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 will talk a bit about algorithmic fairness. Though the nature of data collection in this study avoids certain inequities (e.g., by virtue of not using data collected in a health care setting), there are particular concerns specific to this work which motivate interrogating the fairness of models developed during this project.</a:t>
            </a:r>
          </a:p>
          <a:p>
            <a:endParaRPr lang="en-US" dirty="0"/>
          </a:p>
          <a:p>
            <a:r>
              <a:rPr lang="en-US" dirty="0"/>
              <a:t>Firstly, while the data set for this study has a range of age and sex representation (21-72 years of age, 49% women), it is primarily white (86.8%) and non-Hispanic (97.4%). Having a limited number of observations within other groups means that our models will not have as wide a range of individuals to learn from for making predictions of lapse as compared to white, non-Hispanic participants. More data generally means better predictions. Performance of these models for racialized minority individuals may therefore be less accurate as a result.</a:t>
            </a:r>
          </a:p>
          <a:p>
            <a:endParaRPr lang="en-US" dirty="0"/>
          </a:p>
          <a:p>
            <a:r>
              <a:rPr lang="en-US" dirty="0"/>
              <a:t>Second, the AUD literature has historically been built upon research developed with male, predominantly white, participants. By the very nature of its historically limited participant pool, AUD research and its theory have been developed from a particular perspective using a particular group of individuals. This means that the variables that we decide are important to measure and input into our models in this study, informed by our knowledge of AUD theory, will inherently be biased and may favor men. Therefore, despite the fact that our models will have equivalent representation across sex, we should not anticipate that this is enough to compensate for biases brought on by the broader societal context. Indeed, this fact should also be kept in mind when exploring model performance across other "well-balanced" categories such as age in our models.</a:t>
            </a:r>
          </a:p>
          <a:p>
            <a:endParaRPr lang="en-US" dirty="0"/>
          </a:p>
          <a:p>
            <a:r>
              <a:rPr lang="en-US" dirty="0"/>
              <a:t>Finally, Location plays an important role in contributing to mental health inequities, and it is no different for AUD. Exposure to substances, neighborhood disadvantage, and barriers to treatment stratified by location all contribute to the initiation and maintenance and experiences with AUD</a:t>
            </a:r>
          </a:p>
          <a:p>
            <a:endParaRPr lang="en-US" dirty="0"/>
          </a:p>
          <a:p>
            <a:r>
              <a:rPr lang="en-US" dirty="0"/>
              <a:t>These three facts motivate the reasoning behind examining algorithmic fairness in this current project.</a:t>
            </a:r>
          </a:p>
        </p:txBody>
      </p:sp>
      <p:sp>
        <p:nvSpPr>
          <p:cNvPr id="4" name="Slide Number Placeholder 3"/>
          <p:cNvSpPr>
            <a:spLocks noGrp="1"/>
          </p:cNvSpPr>
          <p:nvPr>
            <p:ph type="sldNum" sz="quarter" idx="5"/>
          </p:nvPr>
        </p:nvSpPr>
        <p:spPr/>
        <p:txBody>
          <a:bodyPr/>
          <a:lstStyle/>
          <a:p>
            <a:fld id="{46C43DAA-F358-4B4A-8F7D-4EDF815E2245}" type="slidenum">
              <a:rPr lang="en-US" smtClean="0"/>
              <a:t>24</a:t>
            </a:fld>
            <a:endParaRPr lang="en-US"/>
          </a:p>
        </p:txBody>
      </p:sp>
    </p:spTree>
    <p:extLst>
      <p:ext uri="{BB962C8B-B14F-4D97-AF65-F5344CB8AC3E}">
        <p14:creationId xmlns:p14="http://schemas.microsoft.com/office/powerpoint/2010/main" val="207255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am I going to quantify that? Conversations around machine learning and fairness in healthcare have existed in the literature for several years yet no concrete standards of reporting of algorithmic fairness have been delineated.</a:t>
            </a:r>
          </a:p>
          <a:p>
            <a:endParaRPr lang="en-US" dirty="0"/>
          </a:p>
          <a:p>
            <a:r>
              <a:rPr lang="en-US" dirty="0"/>
              <a:t>Despite the fact that standards of reporting do not exist, there are many established metrics for statistically assessing algorithmic fairness. Common metrics of algorithmic fairness are predicated on the assignment of a "privileged" and "non-privileged" group. Once this has been established, measures such as accuracy can be examined between those two groups. This can be repeated over many combinations of privileged and non-privileged groups to assess model performance across various identities.</a:t>
            </a:r>
          </a:p>
          <a:p>
            <a:endParaRPr lang="en-US" dirty="0"/>
          </a:p>
          <a:p>
            <a:r>
              <a:rPr lang="en-US" dirty="0"/>
              <a:t>On the righthand side, I am showing an example of different metrics I might be interested in exploring relating to algorithmic fairness which are already implemented within the $</a:t>
            </a:r>
            <a:r>
              <a:rPr lang="en-US" dirty="0" err="1"/>
              <a:t>Rpackage</a:t>
            </a:r>
            <a:r>
              <a:rPr lang="en-US" dirty="0"/>
              <a:t> “</a:t>
            </a:r>
            <a:r>
              <a:rPr lang="en-US" dirty="0" err="1"/>
              <a:t>fairmodels</a:t>
            </a:r>
            <a:r>
              <a:rPr lang="en-US" dirty="0"/>
              <a:t>”.</a:t>
            </a:r>
          </a:p>
          <a:p>
            <a:endParaRPr lang="en-US" dirty="0"/>
          </a:p>
          <a:p>
            <a:r>
              <a:rPr lang="en-US" dirty="0"/>
              <a:t>However, one thing I am interested in pursuing with this project is moving past these binary ways of conceptualizing privilege and fairness and identity and instead applying an intersectional lens to these fairness analyses. I didn’t put this in my written proposal because I didn’t want to overpromise, but it is something I’d really like to discuss with you all! I see these initial analyses as still being incredibly useful, but also as being a stepping stone to more intricate fairness analyses that can better approximate people in the real world and not falsely reduce them to single dimensions.</a:t>
            </a:r>
          </a:p>
        </p:txBody>
      </p:sp>
      <p:sp>
        <p:nvSpPr>
          <p:cNvPr id="4" name="Slide Number Placeholder 3"/>
          <p:cNvSpPr>
            <a:spLocks noGrp="1"/>
          </p:cNvSpPr>
          <p:nvPr>
            <p:ph type="sldNum" sz="quarter" idx="5"/>
          </p:nvPr>
        </p:nvSpPr>
        <p:spPr/>
        <p:txBody>
          <a:bodyPr/>
          <a:lstStyle/>
          <a:p>
            <a:fld id="{46C43DAA-F358-4B4A-8F7D-4EDF815E2245}" type="slidenum">
              <a:rPr lang="en-US" smtClean="0"/>
              <a:t>25</a:t>
            </a:fld>
            <a:endParaRPr lang="en-US"/>
          </a:p>
        </p:txBody>
      </p:sp>
    </p:spTree>
    <p:extLst>
      <p:ext uri="{BB962C8B-B14F-4D97-AF65-F5344CB8AC3E}">
        <p14:creationId xmlns:p14="http://schemas.microsoft.com/office/powerpoint/2010/main" val="48890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would like to touch on how this project will contribute to theory in the applied mental health and AUD literatures. If successful, this study will contribute both to our ability to both predict and explain lapse in AUD as well as how we approach designing equitable machine learning models.</a:t>
            </a:r>
          </a:p>
          <a:p>
            <a:endParaRPr lang="en-US" dirty="0"/>
          </a:p>
          <a:p>
            <a:r>
              <a:rPr lang="en-US" dirty="0"/>
              <a:t>((between third and fourth bullet point)</a:t>
            </a:r>
          </a:p>
          <a:p>
            <a:endParaRPr lang="en-US" dirty="0"/>
          </a:p>
          <a:p>
            <a:r>
              <a:rPr lang="en-US" dirty="0"/>
              <a:t>Though many fairness metrics have been used in simulated data or in publicly available data few researchers in applied mental health settings have made use of these tools to critically examine their own models.</a:t>
            </a:r>
          </a:p>
        </p:txBody>
      </p:sp>
      <p:sp>
        <p:nvSpPr>
          <p:cNvPr id="4" name="Slide Number Placeholder 3"/>
          <p:cNvSpPr>
            <a:spLocks noGrp="1"/>
          </p:cNvSpPr>
          <p:nvPr>
            <p:ph type="sldNum" sz="quarter" idx="5"/>
          </p:nvPr>
        </p:nvSpPr>
        <p:spPr/>
        <p:txBody>
          <a:bodyPr/>
          <a:lstStyle/>
          <a:p>
            <a:fld id="{46C43DAA-F358-4B4A-8F7D-4EDF815E2245}" type="slidenum">
              <a:rPr lang="en-US" smtClean="0"/>
              <a:t>29</a:t>
            </a:fld>
            <a:endParaRPr lang="en-US"/>
          </a:p>
        </p:txBody>
      </p:sp>
    </p:spTree>
    <p:extLst>
      <p:ext uri="{BB962C8B-B14F-4D97-AF65-F5344CB8AC3E}">
        <p14:creationId xmlns:p14="http://schemas.microsoft.com/office/powerpoint/2010/main" val="2512560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31</a:t>
            </a:fld>
            <a:endParaRPr lang="en-US"/>
          </a:p>
        </p:txBody>
      </p:sp>
    </p:spTree>
    <p:extLst>
      <p:ext uri="{BB962C8B-B14F-4D97-AF65-F5344CB8AC3E}">
        <p14:creationId xmlns:p14="http://schemas.microsoft.com/office/powerpoint/2010/main" val="282497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so few of those diagnosed accessing and using treatment? A few of these barriers are finances (lack of insurance or costs even with coverage), interpersonal concerns (like a fear of how the opinions of others will change should one choose to seek treatment), and intrapersonal concerns (such as believing that one should be able to get better on one’s own).</a:t>
            </a:r>
          </a:p>
          <a:p>
            <a:endParaRPr lang="en-US" dirty="0"/>
          </a:p>
          <a:p>
            <a:r>
              <a:rPr lang="en-US" dirty="0"/>
              <a:t>At an even broader level, the burden of suffering of AUD is already unequally shared across the population: these are differences in risk of developing AUD, its associated stigmas, its consequences, and one’s access to and engagement with treatment across geographic location,  race, sex, and socioeconomic status.</a:t>
            </a:r>
          </a:p>
        </p:txBody>
      </p:sp>
      <p:sp>
        <p:nvSpPr>
          <p:cNvPr id="4" name="Slide Number Placeholder 3"/>
          <p:cNvSpPr>
            <a:spLocks noGrp="1"/>
          </p:cNvSpPr>
          <p:nvPr>
            <p:ph type="sldNum" sz="quarter" idx="5"/>
          </p:nvPr>
        </p:nvSpPr>
        <p:spPr/>
        <p:txBody>
          <a:bodyPr/>
          <a:lstStyle/>
          <a:p>
            <a:fld id="{46C43DAA-F358-4B4A-8F7D-4EDF815E2245}" type="slidenum">
              <a:rPr lang="en-US" smtClean="0"/>
              <a:t>5</a:t>
            </a:fld>
            <a:endParaRPr lang="en-US"/>
          </a:p>
        </p:txBody>
      </p:sp>
    </p:spTree>
    <p:extLst>
      <p:ext uri="{BB962C8B-B14F-4D97-AF65-F5344CB8AC3E}">
        <p14:creationId xmlns:p14="http://schemas.microsoft.com/office/powerpoint/2010/main" val="69437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major discrepancy between who is diagnosed with AUD and who engages in treatment. How can we think about narrowing this gap? One way is the emerging field of digital therapeutics, or </a:t>
            </a:r>
            <a:r>
              <a:rPr lang="en-US" dirty="0" err="1"/>
              <a:t>DTx</a:t>
            </a:r>
            <a:r>
              <a:rPr lang="en-US" dirty="0"/>
              <a:t>. Digital therapeutics deploy treatment services through technology, typically apps on smartphones. These services can be modules aimed at restructuring thinking or mindfulness, for example, or can also provide discussion boards to connect with other app users. </a:t>
            </a:r>
            <a:r>
              <a:rPr lang="en-US" dirty="0" err="1"/>
              <a:t>DTx</a:t>
            </a:r>
            <a:r>
              <a:rPr lang="en-US" dirty="0"/>
              <a:t> can help us start to improve treatment access and engagement by lowering financial and time barriers, alleviating some concerns about stigma, and preventing the need for travel to services.</a:t>
            </a:r>
          </a:p>
          <a:p>
            <a:endParaRPr lang="en-US" dirty="0"/>
          </a:p>
          <a:p>
            <a:r>
              <a:rPr lang="en-US" dirty="0"/>
              <a:t>But, the usefulness of a digital therapeutic is limited by how effectively someone uses it. How are individuals supposed to know when to engage with their </a:t>
            </a:r>
            <a:r>
              <a:rPr lang="en-US" dirty="0" err="1"/>
              <a:t>DTx</a:t>
            </a:r>
            <a:r>
              <a:rPr lang="en-US" dirty="0"/>
              <a:t>? What about which modules are the best for that individual to engage with at that time?</a:t>
            </a:r>
          </a:p>
        </p:txBody>
      </p:sp>
      <p:sp>
        <p:nvSpPr>
          <p:cNvPr id="4" name="Slide Number Placeholder 3"/>
          <p:cNvSpPr>
            <a:spLocks noGrp="1"/>
          </p:cNvSpPr>
          <p:nvPr>
            <p:ph type="sldNum" sz="quarter" idx="5"/>
          </p:nvPr>
        </p:nvSpPr>
        <p:spPr/>
        <p:txBody>
          <a:bodyPr/>
          <a:lstStyle/>
          <a:p>
            <a:fld id="{46C43DAA-F358-4B4A-8F7D-4EDF815E2245}" type="slidenum">
              <a:rPr lang="en-US" smtClean="0"/>
              <a:t>6</a:t>
            </a:fld>
            <a:endParaRPr lang="en-US"/>
          </a:p>
        </p:txBody>
      </p:sp>
    </p:spTree>
    <p:extLst>
      <p:ext uri="{BB962C8B-B14F-4D97-AF65-F5344CB8AC3E}">
        <p14:creationId xmlns:p14="http://schemas.microsoft.com/office/powerpoint/2010/main" val="23801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may be able to remedy these issues is by trying to make </a:t>
            </a:r>
            <a:r>
              <a:rPr lang="en-US" dirty="0" err="1"/>
              <a:t>DTx</a:t>
            </a:r>
            <a:r>
              <a:rPr lang="en-US" dirty="0"/>
              <a:t> “smart”. In other words, we want to be able to suggest to individuals when and what parts of the </a:t>
            </a:r>
            <a:r>
              <a:rPr lang="en-US" dirty="0" err="1"/>
              <a:t>DTx</a:t>
            </a:r>
            <a:r>
              <a:rPr lang="en-US" dirty="0"/>
              <a:t> to use, thereby improving upon them by both encouraging use at the “right” time – and I will talk in a few slides about what that “right” time might be – and of relevant modules.</a:t>
            </a:r>
          </a:p>
        </p:txBody>
      </p:sp>
      <p:sp>
        <p:nvSpPr>
          <p:cNvPr id="4" name="Slide Number Placeholder 3"/>
          <p:cNvSpPr>
            <a:spLocks noGrp="1"/>
          </p:cNvSpPr>
          <p:nvPr>
            <p:ph type="sldNum" sz="quarter" idx="5"/>
          </p:nvPr>
        </p:nvSpPr>
        <p:spPr/>
        <p:txBody>
          <a:bodyPr/>
          <a:lstStyle/>
          <a:p>
            <a:fld id="{46C43DAA-F358-4B4A-8F7D-4EDF815E2245}" type="slidenum">
              <a:rPr lang="en-US" smtClean="0"/>
              <a:t>7</a:t>
            </a:fld>
            <a:endParaRPr lang="en-US"/>
          </a:p>
        </p:txBody>
      </p:sp>
    </p:spTree>
    <p:extLst>
      <p:ext uri="{BB962C8B-B14F-4D97-AF65-F5344CB8AC3E}">
        <p14:creationId xmlns:p14="http://schemas.microsoft.com/office/powerpoint/2010/main" val="13719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get there? Smart </a:t>
            </a:r>
            <a:r>
              <a:rPr lang="en-US" dirty="0" err="1"/>
              <a:t>DTx</a:t>
            </a:r>
            <a:r>
              <a:rPr lang="en-US" dirty="0"/>
              <a:t> don’t exist, and the “non smart” kinds are still in their early stages of development. First and foremost, these prediction algorithms must be developed: they have to do a good job at predicting whatever we decide that important outcome is, and also be able to help us intervene before an undesired outcome occurs. Secondly, these algorithms must be developed with the goal of equity in mind. If we are serious about deploying these tools in real world contexts with real people, we need to be able to show that these algorithms don’t only benefit some and not others, and that people seeking treatment can engage with them sustainably.</a:t>
            </a:r>
          </a:p>
          <a:p>
            <a:endParaRPr lang="en-US" dirty="0"/>
          </a:p>
          <a:p>
            <a:r>
              <a:rPr lang="en-US" dirty="0"/>
              <a:t>So next, I’d like to briefly outline what an algorithm designed to assist with AUD treatment might look like: including what it should measure, how it should measure it, and how we can begin to think about doing so equitably.</a:t>
            </a:r>
          </a:p>
        </p:txBody>
      </p:sp>
      <p:sp>
        <p:nvSpPr>
          <p:cNvPr id="4" name="Slide Number Placeholder 3"/>
          <p:cNvSpPr>
            <a:spLocks noGrp="1"/>
          </p:cNvSpPr>
          <p:nvPr>
            <p:ph type="sldNum" sz="quarter" idx="5"/>
          </p:nvPr>
        </p:nvSpPr>
        <p:spPr/>
        <p:txBody>
          <a:bodyPr/>
          <a:lstStyle/>
          <a:p>
            <a:fld id="{46C43DAA-F358-4B4A-8F7D-4EDF815E2245}" type="slidenum">
              <a:rPr lang="en-US" smtClean="0"/>
              <a:t>8</a:t>
            </a:fld>
            <a:endParaRPr lang="en-US"/>
          </a:p>
        </p:txBody>
      </p:sp>
    </p:spTree>
    <p:extLst>
      <p:ext uri="{BB962C8B-B14F-4D97-AF65-F5344CB8AC3E}">
        <p14:creationId xmlns:p14="http://schemas.microsoft.com/office/powerpoint/2010/main" val="217341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outcome should these algorithms measure? Relapse, or a return to previous levels of harmful use, is thought of as a common occurrence during the recovery process. Because of this, many researchers have identified it as being a potentially useful outcome target on which to intervene. However, the term “relapse” is very inconsistently defined in the literature, may vary greatly from person to person. Lapse, on the other hand, is a single occurrence of goal-inconsistent use and IS clearly defined. It is easy to observe, always precedes relapse by its very definition, and can also be tied to clinically-meaningful events, like the abstinence violation effect in which individuals return to previous levels of use following a lapse.</a:t>
            </a:r>
          </a:p>
          <a:p>
            <a:endParaRPr lang="en-US" dirty="0"/>
          </a:p>
          <a:p>
            <a:r>
              <a:rPr lang="en-US" dirty="0"/>
              <a:t>For these reasons, algorithms designed for </a:t>
            </a:r>
            <a:r>
              <a:rPr lang="en-US" dirty="0" err="1"/>
              <a:t>DTx</a:t>
            </a:r>
            <a:r>
              <a:rPr lang="en-US" dirty="0"/>
              <a:t> in AUD that use lapse as the primary outcome may be preferred and is what I will be using at the primary outcome in this project.</a:t>
            </a:r>
          </a:p>
        </p:txBody>
      </p:sp>
      <p:sp>
        <p:nvSpPr>
          <p:cNvPr id="4" name="Slide Number Placeholder 3"/>
          <p:cNvSpPr>
            <a:spLocks noGrp="1"/>
          </p:cNvSpPr>
          <p:nvPr>
            <p:ph type="sldNum" sz="quarter" idx="5"/>
          </p:nvPr>
        </p:nvSpPr>
        <p:spPr/>
        <p:txBody>
          <a:bodyPr/>
          <a:lstStyle/>
          <a:p>
            <a:fld id="{46C43DAA-F358-4B4A-8F7D-4EDF815E2245}" type="slidenum">
              <a:rPr lang="en-US" smtClean="0"/>
              <a:t>9</a:t>
            </a:fld>
            <a:endParaRPr lang="en-US"/>
          </a:p>
        </p:txBody>
      </p:sp>
    </p:spTree>
    <p:extLst>
      <p:ext uri="{BB962C8B-B14F-4D97-AF65-F5344CB8AC3E}">
        <p14:creationId xmlns:p14="http://schemas.microsoft.com/office/powerpoint/2010/main" val="30951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decided on WHAT we should measure, how should we measure it? When choosing a data source to encourage long-term, real-world use of a digital therapeutic, we want something that requires little-to-no user input to alleviate burden and make sustained use feasible, we want it to be something that our app users will be comfortable with, it should map onto theoretically-relevant constructs so we know we are measuring what we actually think is important, and it should be able to keep up with how lapse risk fluctuates day to day and person to person.</a:t>
            </a:r>
          </a:p>
        </p:txBody>
      </p:sp>
      <p:sp>
        <p:nvSpPr>
          <p:cNvPr id="4" name="Slide Number Placeholder 3"/>
          <p:cNvSpPr>
            <a:spLocks noGrp="1"/>
          </p:cNvSpPr>
          <p:nvPr>
            <p:ph type="sldNum" sz="quarter" idx="5"/>
          </p:nvPr>
        </p:nvSpPr>
        <p:spPr/>
        <p:txBody>
          <a:bodyPr/>
          <a:lstStyle/>
          <a:p>
            <a:fld id="{46C43DAA-F358-4B4A-8F7D-4EDF815E2245}" type="slidenum">
              <a:rPr lang="en-US" smtClean="0"/>
              <a:t>10</a:t>
            </a:fld>
            <a:endParaRPr lang="en-US"/>
          </a:p>
        </p:txBody>
      </p:sp>
    </p:spTree>
    <p:extLst>
      <p:ext uri="{BB962C8B-B14F-4D97-AF65-F5344CB8AC3E}">
        <p14:creationId xmlns:p14="http://schemas.microsoft.com/office/powerpoint/2010/main" val="1474361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data source that could be promising for this line of work is geolocation data, which quantifies spatial positioning and movement across time. It is passive and therefore lower </a:t>
            </a:r>
            <a:r>
              <a:rPr lang="en-US" dirty="0" err="1"/>
              <a:t>burder</a:t>
            </a:r>
            <a:r>
              <a:rPr lang="en-US" dirty="0"/>
              <a:t>, with the option to occasionally solicit additional contextual information to enrich our data, such as frequently visited locations or the emotional valence associated with a location. Prior work in our lab has also demonstrated that geolocation data may be an acceptable sensing method in the context of AUD treatment monitoring. We know that location impacts risk of lapse in AUD and is also a part of some treatments like mindfulness-based relapse prevention, where individuals are taught coping skills that target substance-associated contexts. And finally, geolocation data are continuously collected. Unless we turn it off, our phones are constantly sampling our location as we move throughout the day. This level of granularity might help us better capture some facets of lapse risk that might be missed with other techniques like surveys, that are only deployed several times per day.</a:t>
            </a:r>
          </a:p>
        </p:txBody>
      </p:sp>
      <p:sp>
        <p:nvSpPr>
          <p:cNvPr id="4" name="Slide Number Placeholder 3"/>
          <p:cNvSpPr>
            <a:spLocks noGrp="1"/>
          </p:cNvSpPr>
          <p:nvPr>
            <p:ph type="sldNum" sz="quarter" idx="5"/>
          </p:nvPr>
        </p:nvSpPr>
        <p:spPr/>
        <p:txBody>
          <a:bodyPr/>
          <a:lstStyle/>
          <a:p>
            <a:fld id="{46C43DAA-F358-4B4A-8F7D-4EDF815E2245}" type="slidenum">
              <a:rPr lang="en-US" smtClean="0"/>
              <a:t>11</a:t>
            </a:fld>
            <a:endParaRPr lang="en-US"/>
          </a:p>
        </p:txBody>
      </p:sp>
    </p:spTree>
    <p:extLst>
      <p:ext uri="{BB962C8B-B14F-4D97-AF65-F5344CB8AC3E}">
        <p14:creationId xmlns:p14="http://schemas.microsoft.com/office/powerpoint/2010/main" val="322837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5086-6278-1D2D-0FC2-A163CCAA72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C81FE4-2BB9-F891-7A9E-E40B66A6E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7AE6AF-9A43-05D1-00D5-BE8F2ACFEDCF}"/>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AB3BCA21-773B-61D8-9125-426B84693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F2B3E-C3D9-936E-F003-90B4D42F1D54}"/>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1149568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303E-52EF-4A20-F64B-3DD8420C04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1C3C2-8FE3-CFF2-9F98-55427C8C1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66104-8C0D-47C5-8CBA-9CFF63188EDD}"/>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93E6EAC6-30DF-4122-6066-5BDD2B6B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C5F55-50A3-B8D4-8812-2D6F79DC7B11}"/>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3379432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449692-97A9-9B48-A60B-B81DA8E962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A2ADA-D494-BE09-069D-FCC394DF7A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6AA9E-BB2C-422A-6A65-983A81773F4A}"/>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446726EF-9F3E-235F-639C-E8CE8E54F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791D5-BEC7-74AA-E43A-D61789BD07E1}"/>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91227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883C-7608-2C5F-B78A-432F3F673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C2ADC-6C58-5B33-9021-C42975C609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0B74B-1D41-E96D-CBE7-4FE81910C9BD}"/>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D5368E03-A710-0FE2-2ADE-ACC411DB0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2894E-4480-F5CD-E694-1949AA4A82A8}"/>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162958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8392-8331-1DF2-9B5C-4003A482C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8AB40-482E-CAAF-E4B3-4C8B41422E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273CC2-A1AC-535D-47F6-AEE366DD83A4}"/>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2727526A-3097-A0C8-7229-4F6A45526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B3A81-CBB2-4030-BBF4-F8DE6FE1EA0E}"/>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411760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4E1C-9FA2-0508-D4DD-86902496DD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E793C-887E-FA87-A1B5-7CFF5F865F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BBB1E-D49B-7F16-1213-4BD984408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C6B1AA-90A0-EDC7-AFDC-F42931196276}"/>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6" name="Footer Placeholder 5">
            <a:extLst>
              <a:ext uri="{FF2B5EF4-FFF2-40B4-BE49-F238E27FC236}">
                <a16:creationId xmlns:a16="http://schemas.microsoft.com/office/drawing/2014/main" id="{57C5B611-484A-353B-4AC9-558896E57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CE62F-55EE-4666-065B-833CFA2190DA}"/>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830156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B0DC-7999-C2B0-846F-AB57918A3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72A-E59D-5B7F-2301-B537A3390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95D1FF-A6CE-4F24-F4F5-9DA6BAE83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4A85C2-27B1-C7AF-07C9-9230ABA29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848B9-1AFB-32F2-A2AB-D12E72CDA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ECA19-38BB-49F2-F4E9-D89E8F16C856}"/>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8" name="Footer Placeholder 7">
            <a:extLst>
              <a:ext uri="{FF2B5EF4-FFF2-40B4-BE49-F238E27FC236}">
                <a16:creationId xmlns:a16="http://schemas.microsoft.com/office/drawing/2014/main" id="{5B6147AA-D771-4DF4-E81B-45EE7175B1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501FE7-B03A-99A2-E6EE-B1034B7B0A53}"/>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365281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8BE9-B6E2-408A-0D42-59B5ADA3BA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A11F7F-531D-6085-91D9-26D191285AAF}"/>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4" name="Footer Placeholder 3">
            <a:extLst>
              <a:ext uri="{FF2B5EF4-FFF2-40B4-BE49-F238E27FC236}">
                <a16:creationId xmlns:a16="http://schemas.microsoft.com/office/drawing/2014/main" id="{C35EBC40-4474-A239-00EA-5C0FDE255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496593-6BC1-32D5-F1E7-EA798A05F36F}"/>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82169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82AFFA-3062-9D9D-FB9B-7AA6851044A8}"/>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3" name="Footer Placeholder 2">
            <a:extLst>
              <a:ext uri="{FF2B5EF4-FFF2-40B4-BE49-F238E27FC236}">
                <a16:creationId xmlns:a16="http://schemas.microsoft.com/office/drawing/2014/main" id="{DB5057B5-E72B-E715-CBB2-BC2013BAB6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D72BA4-6FBA-7EF3-174E-997CACE05DA2}"/>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431889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0DAA-2771-0D71-3ACE-5C23F997F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388FA9-9A1D-3747-74A0-8BA38FBAD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628AB-D220-4E95-49D1-5981C2261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D52B37-B42D-8CE1-7B01-1F3F3A7F9983}"/>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6" name="Footer Placeholder 5">
            <a:extLst>
              <a:ext uri="{FF2B5EF4-FFF2-40B4-BE49-F238E27FC236}">
                <a16:creationId xmlns:a16="http://schemas.microsoft.com/office/drawing/2014/main" id="{080FAC95-E7F4-7F4E-F692-633972B28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43AC7-7F69-160A-B2CF-4D95A6D24F26}"/>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72846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9DF9-1A58-12B6-C542-0A9D7AA8A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1D33-D2DE-3A85-2621-CA58C47C55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C3825-7487-46CC-E0DE-C7658894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E7BE1-1CFD-7CFC-4DD0-795CDEB3E111}"/>
              </a:ext>
            </a:extLst>
          </p:cNvPr>
          <p:cNvSpPr>
            <a:spLocks noGrp="1"/>
          </p:cNvSpPr>
          <p:nvPr>
            <p:ph type="dt" sz="half" idx="10"/>
          </p:nvPr>
        </p:nvSpPr>
        <p:spPr/>
        <p:txBody>
          <a:bodyPr/>
          <a:lstStyle/>
          <a:p>
            <a:fld id="{A9E4789C-A5A6-454E-9DDD-3D86FE41D21C}" type="datetimeFigureOut">
              <a:rPr lang="en-US" smtClean="0"/>
              <a:t>5/2/24</a:t>
            </a:fld>
            <a:endParaRPr lang="en-US"/>
          </a:p>
        </p:txBody>
      </p:sp>
      <p:sp>
        <p:nvSpPr>
          <p:cNvPr id="6" name="Footer Placeholder 5">
            <a:extLst>
              <a:ext uri="{FF2B5EF4-FFF2-40B4-BE49-F238E27FC236}">
                <a16:creationId xmlns:a16="http://schemas.microsoft.com/office/drawing/2014/main" id="{D7C55991-0578-CC26-A973-3FA860726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41476-EC67-139F-D5B2-4A4980075ECE}"/>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419761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6591F-A949-033A-1CF7-9FFA80ABE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22EF-B289-4AE6-9507-3BBE16568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84D53-4762-5AE8-9FFD-CD23312BF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E4789C-A5A6-454E-9DDD-3D86FE41D21C}" type="datetimeFigureOut">
              <a:rPr lang="en-US" smtClean="0"/>
              <a:t>5/2/24</a:t>
            </a:fld>
            <a:endParaRPr lang="en-US"/>
          </a:p>
        </p:txBody>
      </p:sp>
      <p:sp>
        <p:nvSpPr>
          <p:cNvPr id="5" name="Footer Placeholder 4">
            <a:extLst>
              <a:ext uri="{FF2B5EF4-FFF2-40B4-BE49-F238E27FC236}">
                <a16:creationId xmlns:a16="http://schemas.microsoft.com/office/drawing/2014/main" id="{47DE0EB9-466E-810C-BE73-BB6C25285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F5F837-6A21-68FF-C7FE-8C2D6D9C15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7D8A77-67C3-2F42-A6E4-C9BF51219509}" type="slidenum">
              <a:rPr lang="en-US" smtClean="0"/>
              <a:t>‹#›</a:t>
            </a:fld>
            <a:endParaRPr lang="en-US"/>
          </a:p>
        </p:txBody>
      </p:sp>
    </p:spTree>
    <p:extLst>
      <p:ext uri="{BB962C8B-B14F-4D97-AF65-F5344CB8AC3E}">
        <p14:creationId xmlns:p14="http://schemas.microsoft.com/office/powerpoint/2010/main" val="4219347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amhsa.gov/data/sites/default/files/reports/rpt42728/NSDUHDetailedTabs2022/NSDUHDetailedTabs2022/NSDUHDetTabsSect5pe2022.htm?s=5.32&amp;#tab5.32a"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samhsa.gov/data/sites/default/files/reports/rpt42728/NSDUHDetailedTabs2022/NSDUHDetailedTabs2022/NSDUHDetTabsSect5pe2022.htm?s=5.1&amp;#tab5.1a" TargetMode="External"/><Relationship Id="rId4" Type="http://schemas.openxmlformats.org/officeDocument/2006/relationships/hyperlink" Target="https://samhsa.gov/data/sites/default/files/reports/rpt42728/NSDUHDetailedTabs2022/NSDUHDetailedTabs2022/NSDUHDetTabsSect5pe2022.htm?s=5.32&amp;#tab5.32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605650" y="1120676"/>
            <a:ext cx="10980699" cy="2585323"/>
          </a:xfrm>
          <a:prstGeom prst="rect">
            <a:avLst/>
          </a:prstGeom>
          <a:noFill/>
        </p:spPr>
        <p:txBody>
          <a:bodyPr wrap="none" rtlCol="0">
            <a:spAutoFit/>
          </a:bodyPr>
          <a:lstStyle/>
          <a:p>
            <a:pPr algn="ctr"/>
            <a:r>
              <a:rPr lang="en-US" sz="5400" b="1" dirty="0">
                <a:solidFill>
                  <a:srgbClr val="AF2021"/>
                </a:solidFill>
                <a:latin typeface="Aptos Narrow" panose="020B0004020202020204" pitchFamily="34" charset="0"/>
                <a:cs typeface="Arial" panose="020B0604020202020204" pitchFamily="34" charset="0"/>
              </a:rPr>
              <a:t>The Feasibility and Equity of</a:t>
            </a:r>
          </a:p>
          <a:p>
            <a:pPr algn="ctr"/>
            <a:r>
              <a:rPr lang="en-US" sz="5400" b="1" dirty="0">
                <a:solidFill>
                  <a:srgbClr val="AF2021"/>
                </a:solidFill>
                <a:latin typeface="Aptos Narrow" panose="020B0004020202020204" pitchFamily="34" charset="0"/>
                <a:cs typeface="Arial" panose="020B0604020202020204" pitchFamily="34" charset="0"/>
              </a:rPr>
              <a:t>Geolocation Data for Lapse Prediction</a:t>
            </a:r>
          </a:p>
          <a:p>
            <a:pPr algn="ctr"/>
            <a:r>
              <a:rPr lang="en-US" sz="5400" b="1" dirty="0">
                <a:solidFill>
                  <a:srgbClr val="AF2021"/>
                </a:solidFill>
                <a:latin typeface="Aptos Narrow" panose="020B0004020202020204" pitchFamily="34" charset="0"/>
                <a:cs typeface="Arial" panose="020B0604020202020204" pitchFamily="34" charset="0"/>
              </a:rPr>
              <a:t>in Alcohol Use Disorder (AUD)</a:t>
            </a:r>
          </a:p>
        </p:txBody>
      </p:sp>
      <p:sp>
        <p:nvSpPr>
          <p:cNvPr id="7" name="TextBox 6">
            <a:extLst>
              <a:ext uri="{FF2B5EF4-FFF2-40B4-BE49-F238E27FC236}">
                <a16:creationId xmlns:a16="http://schemas.microsoft.com/office/drawing/2014/main" id="{D3E46373-F2EC-C3C9-4824-A62620D57423}"/>
              </a:ext>
            </a:extLst>
          </p:cNvPr>
          <p:cNvSpPr txBox="1"/>
          <p:nvPr/>
        </p:nvSpPr>
        <p:spPr>
          <a:xfrm>
            <a:off x="4509731" y="4088525"/>
            <a:ext cx="3172535" cy="1015663"/>
          </a:xfrm>
          <a:prstGeom prst="rect">
            <a:avLst/>
          </a:prstGeom>
          <a:noFill/>
        </p:spPr>
        <p:txBody>
          <a:bodyPr wrap="none" rtlCol="0">
            <a:spAutoFit/>
          </a:bodyPr>
          <a:lstStyle/>
          <a:p>
            <a:pPr algn="ctr"/>
            <a:r>
              <a:rPr lang="en-US" sz="2400" b="1" dirty="0">
                <a:latin typeface="Aptos Narrow" panose="020B0004020202020204" pitchFamily="34" charset="0"/>
              </a:rPr>
              <a:t>Claire Punturieri</a:t>
            </a:r>
          </a:p>
          <a:p>
            <a:pPr algn="ctr"/>
            <a:r>
              <a:rPr lang="en-US" dirty="0">
                <a:latin typeface="Aptos Narrow" panose="020B0004020202020204" pitchFamily="34" charset="0"/>
              </a:rPr>
              <a:t>Department of Psychology</a:t>
            </a:r>
          </a:p>
          <a:p>
            <a:pPr algn="ctr"/>
            <a:r>
              <a:rPr lang="en-US" dirty="0">
                <a:latin typeface="Aptos Narrow" panose="020B0004020202020204" pitchFamily="34" charset="0"/>
              </a:rPr>
              <a:t>University of Wisconsin-Madison</a:t>
            </a:r>
          </a:p>
        </p:txBody>
      </p:sp>
    </p:spTree>
    <p:extLst>
      <p:ext uri="{BB962C8B-B14F-4D97-AF65-F5344CB8AC3E}">
        <p14:creationId xmlns:p14="http://schemas.microsoft.com/office/powerpoint/2010/main" val="3990255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1E323-4E3E-556E-69B2-753094BF5BAB}"/>
              </a:ext>
            </a:extLst>
          </p:cNvPr>
          <p:cNvSpPr txBox="1"/>
          <p:nvPr/>
        </p:nvSpPr>
        <p:spPr>
          <a:xfrm>
            <a:off x="255798" y="303090"/>
            <a:ext cx="8741432"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How should lapse risk be monitored?</a:t>
            </a:r>
          </a:p>
        </p:txBody>
      </p:sp>
      <p:sp>
        <p:nvSpPr>
          <p:cNvPr id="3" name="TextBox 2">
            <a:extLst>
              <a:ext uri="{FF2B5EF4-FFF2-40B4-BE49-F238E27FC236}">
                <a16:creationId xmlns:a16="http://schemas.microsoft.com/office/drawing/2014/main" id="{DADF410E-DD33-135F-73E8-FA7B499BD52E}"/>
              </a:ext>
            </a:extLst>
          </p:cNvPr>
          <p:cNvSpPr txBox="1"/>
          <p:nvPr/>
        </p:nvSpPr>
        <p:spPr>
          <a:xfrm>
            <a:off x="255798" y="1202945"/>
            <a:ext cx="11459952" cy="3785652"/>
          </a:xfrm>
          <a:prstGeom prst="rect">
            <a:avLst/>
          </a:prstGeom>
          <a:noFill/>
        </p:spPr>
        <p:txBody>
          <a:bodyPr wrap="square" rtlCol="0">
            <a:spAutoFit/>
          </a:bodyPr>
          <a:lstStyle/>
          <a:p>
            <a:pPr lvl="1"/>
            <a:r>
              <a:rPr lang="en-US" sz="2400" dirty="0">
                <a:latin typeface="Arial" panose="020B0604020202020204" pitchFamily="34" charset="0"/>
                <a:cs typeface="Arial" panose="020B0604020202020204" pitchFamily="34" charset="0"/>
              </a:rPr>
              <a:t>Amenable data source for long-term </a:t>
            </a:r>
            <a:r>
              <a:rPr lang="en-US" sz="2400" dirty="0" err="1">
                <a:latin typeface="Arial" panose="020B0604020202020204" pitchFamily="34" charset="0"/>
                <a:cs typeface="Arial" panose="020B0604020202020204" pitchFamily="34" charset="0"/>
              </a:rPr>
              <a:t>DTx</a:t>
            </a:r>
            <a:r>
              <a:rPr lang="en-US" sz="2400" dirty="0">
                <a:latin typeface="Arial" panose="020B0604020202020204" pitchFamily="34" charset="0"/>
                <a:cs typeface="Arial" panose="020B0604020202020204" pitchFamily="34" charset="0"/>
              </a:rPr>
              <a:t> engagement: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Require little-to-no user input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Suitable to app users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Map onto theoretically-relevant constructs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Be able to keep up with day-to-day and person-to-person changes in risk</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5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1E323-4E3E-556E-69B2-753094BF5BAB}"/>
              </a:ext>
            </a:extLst>
          </p:cNvPr>
          <p:cNvSpPr txBox="1"/>
          <p:nvPr/>
        </p:nvSpPr>
        <p:spPr>
          <a:xfrm>
            <a:off x="279410" y="184417"/>
            <a:ext cx="6522170" cy="769441"/>
          </a:xfrm>
          <a:prstGeom prst="rect">
            <a:avLst/>
          </a:prstGeom>
          <a:noFill/>
        </p:spPr>
        <p:txBody>
          <a:bodyPr wrap="none" rtlCol="0">
            <a:spAutoFit/>
          </a:bodyPr>
          <a:lstStyle/>
          <a:p>
            <a:pPr algn="ctr"/>
            <a:r>
              <a:rPr lang="en-US" sz="4400" b="1" dirty="0">
                <a:solidFill>
                  <a:srgbClr val="AF2021"/>
                </a:solidFill>
                <a:latin typeface="Aptos Narrow" panose="020B0004020202020204" pitchFamily="34" charset="0"/>
                <a:cs typeface="Arial" panose="020B0604020202020204" pitchFamily="34" charset="0"/>
              </a:rPr>
              <a:t>Geolocation</a:t>
            </a:r>
            <a:r>
              <a:rPr lang="en-US" sz="4400" b="1" dirty="0">
                <a:latin typeface="Aptos Narrow" panose="020B0004020202020204" pitchFamily="34" charset="0"/>
                <a:cs typeface="Arial" panose="020B0604020202020204" pitchFamily="34" charset="0"/>
              </a:rPr>
              <a:t> as data source</a:t>
            </a:r>
          </a:p>
        </p:txBody>
      </p:sp>
      <p:sp>
        <p:nvSpPr>
          <p:cNvPr id="4" name="TextBox 3">
            <a:extLst>
              <a:ext uri="{FF2B5EF4-FFF2-40B4-BE49-F238E27FC236}">
                <a16:creationId xmlns:a16="http://schemas.microsoft.com/office/drawing/2014/main" id="{0DEBB82A-55F3-4371-5448-65BC2414BD07}"/>
              </a:ext>
            </a:extLst>
          </p:cNvPr>
          <p:cNvSpPr txBox="1"/>
          <p:nvPr/>
        </p:nvSpPr>
        <p:spPr>
          <a:xfrm>
            <a:off x="255798" y="1202945"/>
            <a:ext cx="11459952" cy="3785652"/>
          </a:xfrm>
          <a:prstGeom prst="rect">
            <a:avLst/>
          </a:prstGeom>
          <a:noFill/>
        </p:spPr>
        <p:txBody>
          <a:bodyPr wrap="square" rtlCol="0">
            <a:spAutoFit/>
          </a:bodyPr>
          <a:lstStyle/>
          <a:p>
            <a:pPr lvl="1"/>
            <a:r>
              <a:rPr lang="en-US" sz="2400" dirty="0">
                <a:latin typeface="Arial" panose="020B0604020202020204" pitchFamily="34" charset="0"/>
                <a:cs typeface="Arial" panose="020B0604020202020204" pitchFamily="34" charset="0"/>
              </a:rPr>
              <a:t>Amenable data source for long-term </a:t>
            </a:r>
            <a:r>
              <a:rPr lang="en-US" sz="2400" dirty="0" err="1">
                <a:latin typeface="Arial" panose="020B0604020202020204" pitchFamily="34" charset="0"/>
                <a:cs typeface="Arial" panose="020B0604020202020204" pitchFamily="34" charset="0"/>
              </a:rPr>
              <a:t>DTx</a:t>
            </a:r>
            <a:r>
              <a:rPr lang="en-US" sz="2400" dirty="0">
                <a:latin typeface="Arial" panose="020B0604020202020204" pitchFamily="34" charset="0"/>
                <a:cs typeface="Arial" panose="020B0604020202020204" pitchFamily="34" charset="0"/>
              </a:rPr>
              <a:t> engagement: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Require little-to-no user input</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endParaRPr lang="en-US" sz="2000" b="1" i="1" dirty="0">
              <a:solidFill>
                <a:srgbClr val="AF2021"/>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Suitable to app users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endParaRPr lang="en-US" sz="2000" dirty="0">
              <a:solidFill>
                <a:srgbClr val="AF2021"/>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Map onto theoretically-relevant constructs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000" b="1" i="1" dirty="0">
                <a:solidFill>
                  <a:srgbClr val="AF2021"/>
                </a:solidFill>
                <a:latin typeface="Arial" panose="020B0604020202020204" pitchFamily="34" charset="0"/>
                <a:cs typeface="Arial" panose="020B0604020202020204" pitchFamily="34" charset="0"/>
                <a:sym typeface="Wingdings" pitchFamily="2" charset="2"/>
              </a:rPr>
              <a:t> </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Be able to keep up with day-to-day and person-to-person changes in risk</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8BC899B3-5B9E-1453-45AF-F0F71BF6066F}"/>
              </a:ext>
            </a:extLst>
          </p:cNvPr>
          <p:cNvSpPr txBox="1"/>
          <p:nvPr/>
        </p:nvSpPr>
        <p:spPr>
          <a:xfrm>
            <a:off x="1837373" y="2377491"/>
            <a:ext cx="8861107" cy="369332"/>
          </a:xfrm>
          <a:prstGeom prst="rect">
            <a:avLst/>
          </a:prstGeom>
          <a:noFill/>
        </p:spPr>
        <p:txBody>
          <a:bodyPr wrap="square">
            <a:spAutoFit/>
          </a:bodyPr>
          <a:lstStyle/>
          <a:p>
            <a:r>
              <a:rPr lang="en-US" sz="1800" b="1" i="1" dirty="0">
                <a:solidFill>
                  <a:srgbClr val="AF2021"/>
                </a:solidFill>
                <a:latin typeface="Arial" panose="020B0604020202020204" pitchFamily="34" charset="0"/>
                <a:cs typeface="Arial" panose="020B0604020202020204" pitchFamily="34" charset="0"/>
              </a:rPr>
              <a:t>Low burden, can solicit additional contextual information</a:t>
            </a:r>
            <a:endParaRPr lang="en-US" dirty="0"/>
          </a:p>
        </p:txBody>
      </p:sp>
      <p:sp>
        <p:nvSpPr>
          <p:cNvPr id="9" name="TextBox 8">
            <a:extLst>
              <a:ext uri="{FF2B5EF4-FFF2-40B4-BE49-F238E27FC236}">
                <a16:creationId xmlns:a16="http://schemas.microsoft.com/office/drawing/2014/main" id="{118F8D51-ACCF-B90F-66E7-727A3DF56093}"/>
              </a:ext>
            </a:extLst>
          </p:cNvPr>
          <p:cNvSpPr txBox="1"/>
          <p:nvPr/>
        </p:nvSpPr>
        <p:spPr>
          <a:xfrm>
            <a:off x="1837373" y="3098563"/>
            <a:ext cx="6097904" cy="369332"/>
          </a:xfrm>
          <a:prstGeom prst="rect">
            <a:avLst/>
          </a:prstGeom>
          <a:noFill/>
        </p:spPr>
        <p:txBody>
          <a:bodyPr wrap="square">
            <a:spAutoFit/>
          </a:bodyPr>
          <a:lstStyle/>
          <a:p>
            <a:r>
              <a:rPr lang="en-US" sz="1800" b="1" i="1" dirty="0">
                <a:solidFill>
                  <a:srgbClr val="AF2021"/>
                </a:solidFill>
                <a:latin typeface="Arial" panose="020B0604020202020204" pitchFamily="34" charset="0"/>
                <a:cs typeface="Arial" panose="020B0604020202020204" pitchFamily="34" charset="0"/>
              </a:rPr>
              <a:t>Evidence for acceptability in context of AUD</a:t>
            </a:r>
            <a:endParaRPr lang="en-US" dirty="0"/>
          </a:p>
        </p:txBody>
      </p:sp>
      <p:sp>
        <p:nvSpPr>
          <p:cNvPr id="11" name="TextBox 10">
            <a:extLst>
              <a:ext uri="{FF2B5EF4-FFF2-40B4-BE49-F238E27FC236}">
                <a16:creationId xmlns:a16="http://schemas.microsoft.com/office/drawing/2014/main" id="{350CDA9F-DA65-B48E-BC9F-45AF98E14E3C}"/>
              </a:ext>
            </a:extLst>
          </p:cNvPr>
          <p:cNvSpPr txBox="1"/>
          <p:nvPr/>
        </p:nvSpPr>
        <p:spPr>
          <a:xfrm>
            <a:off x="1837373" y="3819635"/>
            <a:ext cx="7523797" cy="369332"/>
          </a:xfrm>
          <a:prstGeom prst="rect">
            <a:avLst/>
          </a:prstGeom>
          <a:noFill/>
        </p:spPr>
        <p:txBody>
          <a:bodyPr wrap="square">
            <a:spAutoFit/>
          </a:bodyPr>
          <a:lstStyle/>
          <a:p>
            <a:r>
              <a:rPr lang="en-US" sz="1800" b="1" i="1" dirty="0">
                <a:solidFill>
                  <a:srgbClr val="AF2021"/>
                </a:solidFill>
                <a:latin typeface="Arial" panose="020B0604020202020204" pitchFamily="34" charset="0"/>
                <a:cs typeface="Arial" panose="020B0604020202020204" pitchFamily="34" charset="0"/>
                <a:sym typeface="Wingdings" pitchFamily="2" charset="2"/>
              </a:rPr>
              <a:t>Location important in both understanding risk and in treatment</a:t>
            </a:r>
            <a:endParaRPr lang="en-US" dirty="0"/>
          </a:p>
        </p:txBody>
      </p:sp>
      <p:sp>
        <p:nvSpPr>
          <p:cNvPr id="13" name="TextBox 12">
            <a:extLst>
              <a:ext uri="{FF2B5EF4-FFF2-40B4-BE49-F238E27FC236}">
                <a16:creationId xmlns:a16="http://schemas.microsoft.com/office/drawing/2014/main" id="{5407FF9D-2210-EE4D-9F3F-4EAE7B9FBE7C}"/>
              </a:ext>
            </a:extLst>
          </p:cNvPr>
          <p:cNvSpPr txBox="1"/>
          <p:nvPr/>
        </p:nvSpPr>
        <p:spPr>
          <a:xfrm>
            <a:off x="877253" y="4540707"/>
            <a:ext cx="6097904" cy="369332"/>
          </a:xfrm>
          <a:prstGeom prst="rect">
            <a:avLst/>
          </a:prstGeom>
          <a:noFill/>
        </p:spPr>
        <p:txBody>
          <a:bodyPr wrap="square">
            <a:spAutoFit/>
          </a:bodyPr>
          <a:lstStyle/>
          <a:p>
            <a:pPr lvl="2"/>
            <a:r>
              <a:rPr lang="en-US" sz="1800" b="1" i="1" dirty="0">
                <a:solidFill>
                  <a:srgbClr val="AF2021"/>
                </a:solidFill>
                <a:latin typeface="Arial" panose="020B0604020202020204" pitchFamily="34" charset="0"/>
                <a:cs typeface="Arial" panose="020B0604020202020204" pitchFamily="34" charset="0"/>
              </a:rPr>
              <a:t>Continuously sampled</a:t>
            </a:r>
            <a:endParaRPr lang="en-US" sz="2000" b="1" i="1" dirty="0">
              <a:solidFill>
                <a:srgbClr val="AF202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081F2B2-132E-F7AB-5AE5-7C643B0B4A8D}"/>
              </a:ext>
            </a:extLst>
          </p:cNvPr>
          <p:cNvSpPr txBox="1"/>
          <p:nvPr/>
        </p:nvSpPr>
        <p:spPr>
          <a:xfrm>
            <a:off x="2155654" y="6497468"/>
            <a:ext cx="10248802" cy="307777"/>
          </a:xfrm>
          <a:prstGeom prst="rect">
            <a:avLst/>
          </a:prstGeom>
          <a:noFill/>
        </p:spPr>
        <p:txBody>
          <a:bodyPr wrap="square">
            <a:spAutoFit/>
          </a:bodyPr>
          <a:lstStyle/>
          <a:p>
            <a:r>
              <a:rPr lang="en-US" sz="1400" dirty="0" err="1">
                <a:solidFill>
                  <a:srgbClr val="790000"/>
                </a:solidFill>
                <a:latin typeface="Arial" panose="020B0604020202020204" pitchFamily="34" charset="0"/>
                <a:cs typeface="Arial" panose="020B0604020202020204" pitchFamily="34" charset="0"/>
              </a:rPr>
              <a:t>Janak</a:t>
            </a:r>
            <a:r>
              <a:rPr lang="en-US" sz="1400" dirty="0">
                <a:solidFill>
                  <a:srgbClr val="790000"/>
                </a:solidFill>
                <a:latin typeface="Arial" panose="020B0604020202020204" pitchFamily="34" charset="0"/>
                <a:cs typeface="Arial" panose="020B0604020202020204" pitchFamily="34" charset="0"/>
              </a:rPr>
              <a:t> &amp; </a:t>
            </a:r>
            <a:r>
              <a:rPr lang="en-US" sz="1400" dirty="0" err="1">
                <a:solidFill>
                  <a:srgbClr val="790000"/>
                </a:solidFill>
                <a:latin typeface="Arial" panose="020B0604020202020204" pitchFamily="34" charset="0"/>
                <a:cs typeface="Arial" panose="020B0604020202020204" pitchFamily="34" charset="0"/>
              </a:rPr>
              <a:t>Chaudhri</a:t>
            </a:r>
            <a:r>
              <a:rPr lang="en-US" sz="1400" dirty="0">
                <a:solidFill>
                  <a:srgbClr val="790000"/>
                </a:solidFill>
                <a:latin typeface="Arial" panose="020B0604020202020204" pitchFamily="34" charset="0"/>
                <a:cs typeface="Arial" panose="020B0604020202020204" pitchFamily="34" charset="0"/>
              </a:rPr>
              <a:t>, 2010; </a:t>
            </a:r>
            <a:r>
              <a:rPr lang="en-US" sz="1400" dirty="0" err="1">
                <a:solidFill>
                  <a:srgbClr val="790000"/>
                </a:solidFill>
                <a:latin typeface="Arial" panose="020B0604020202020204" pitchFamily="34" charset="0"/>
                <a:cs typeface="Arial" panose="020B0604020202020204" pitchFamily="34" charset="0"/>
              </a:rPr>
              <a:t>LeCocq</a:t>
            </a:r>
            <a:r>
              <a:rPr lang="en-US" sz="1400" dirty="0">
                <a:solidFill>
                  <a:srgbClr val="790000"/>
                </a:solidFill>
                <a:latin typeface="Arial" panose="020B0604020202020204" pitchFamily="34" charset="0"/>
                <a:cs typeface="Arial" panose="020B0604020202020204" pitchFamily="34" charset="0"/>
              </a:rPr>
              <a:t> et al., 2020; </a:t>
            </a:r>
            <a:r>
              <a:rPr lang="en-US" sz="1400" dirty="0" err="1">
                <a:solidFill>
                  <a:srgbClr val="790000"/>
                </a:solidFill>
                <a:latin typeface="Arial" panose="020B0604020202020204" pitchFamily="34" charset="0"/>
                <a:cs typeface="Arial" panose="020B0604020202020204" pitchFamily="34" charset="0"/>
              </a:rPr>
              <a:t>Stahler</a:t>
            </a:r>
            <a:r>
              <a:rPr lang="en-US" sz="1400" dirty="0">
                <a:solidFill>
                  <a:srgbClr val="790000"/>
                </a:solidFill>
                <a:latin typeface="Arial" panose="020B0604020202020204" pitchFamily="34" charset="0"/>
                <a:cs typeface="Arial" panose="020B0604020202020204" pitchFamily="34" charset="0"/>
              </a:rPr>
              <a:t> et al., 2013; Walton et al., 2003; Walton et al., 1995; </a:t>
            </a:r>
            <a:r>
              <a:rPr lang="en-US" sz="1400" dirty="0" err="1">
                <a:solidFill>
                  <a:srgbClr val="790000"/>
                </a:solidFill>
                <a:latin typeface="Arial" panose="020B0604020202020204" pitchFamily="34" charset="0"/>
                <a:cs typeface="Arial" panose="020B0604020202020204" pitchFamily="34" charset="0"/>
              </a:rPr>
              <a:t>Wyant</a:t>
            </a:r>
            <a:r>
              <a:rPr lang="en-US" sz="1400" dirty="0">
                <a:solidFill>
                  <a:srgbClr val="790000"/>
                </a:solidFill>
                <a:latin typeface="Arial" panose="020B0604020202020204" pitchFamily="34" charset="0"/>
                <a:cs typeface="Arial" panose="020B0604020202020204" pitchFamily="34" charset="0"/>
              </a:rPr>
              <a:t> et al., 2023</a:t>
            </a:r>
          </a:p>
        </p:txBody>
      </p:sp>
    </p:spTree>
    <p:extLst>
      <p:ext uri="{BB962C8B-B14F-4D97-AF65-F5344CB8AC3E}">
        <p14:creationId xmlns:p14="http://schemas.microsoft.com/office/powerpoint/2010/main" val="265275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61E323-4E3E-556E-69B2-753094BF5BAB}"/>
              </a:ext>
            </a:extLst>
          </p:cNvPr>
          <p:cNvSpPr txBox="1"/>
          <p:nvPr/>
        </p:nvSpPr>
        <p:spPr>
          <a:xfrm>
            <a:off x="91489" y="203077"/>
            <a:ext cx="9908482"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Developing algorithms with equity in mind</a:t>
            </a:r>
          </a:p>
        </p:txBody>
      </p:sp>
      <p:sp>
        <p:nvSpPr>
          <p:cNvPr id="3" name="TextBox 2">
            <a:extLst>
              <a:ext uri="{FF2B5EF4-FFF2-40B4-BE49-F238E27FC236}">
                <a16:creationId xmlns:a16="http://schemas.microsoft.com/office/drawing/2014/main" id="{D42E5646-8CF3-9B85-51FB-DAAA751A36B8}"/>
              </a:ext>
            </a:extLst>
          </p:cNvPr>
          <p:cNvSpPr txBox="1"/>
          <p:nvPr/>
        </p:nvSpPr>
        <p:spPr>
          <a:xfrm>
            <a:off x="1096890" y="1221669"/>
            <a:ext cx="11258939" cy="1508105"/>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Fair algorithm </a:t>
            </a:r>
            <a:r>
              <a:rPr lang="en-US" sz="3600" b="1" dirty="0">
                <a:solidFill>
                  <a:srgbClr val="AF2021"/>
                </a:solidFill>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sym typeface="Wingdings" pitchFamily="2" charset="2"/>
              </a:rPr>
              <a:t> no preference in performance with respect to inherent or acquired characteristics (e.g., gender, race, socioeconomic status)</a:t>
            </a:r>
            <a:endParaRPr lang="en-US" sz="2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AB4C0DC-12F1-053B-05BF-BAEE717AB62D}"/>
              </a:ext>
            </a:extLst>
          </p:cNvPr>
          <p:cNvSpPr txBox="1"/>
          <p:nvPr/>
        </p:nvSpPr>
        <p:spPr>
          <a:xfrm>
            <a:off x="572275" y="3238603"/>
            <a:ext cx="11047445" cy="3046988"/>
          </a:xfrm>
          <a:prstGeom prst="rect">
            <a:avLst/>
          </a:prstGeom>
          <a:noFill/>
        </p:spPr>
        <p:txBody>
          <a:bodyPr wrap="square" rtlCol="0">
            <a:spAutoFit/>
          </a:bodyPr>
          <a:lstStyle/>
          <a:p>
            <a:pPr lvl="1"/>
            <a:r>
              <a:rPr lang="en-US" sz="2400" dirty="0">
                <a:latin typeface="Arial" panose="020B0604020202020204" pitchFamily="34" charset="0"/>
                <a:cs typeface="Arial" panose="020B0604020202020204" pitchFamily="34" charset="0"/>
              </a:rPr>
              <a:t>Machine learning algorithms can help us </a:t>
            </a:r>
            <a:r>
              <a:rPr lang="en-US" sz="2400" b="1" dirty="0">
                <a:solidFill>
                  <a:srgbClr val="AF2021"/>
                </a:solidFill>
                <a:latin typeface="Arial" panose="020B0604020202020204" pitchFamily="34" charset="0"/>
                <a:cs typeface="Arial" panose="020B0604020202020204" pitchFamily="34" charset="0"/>
              </a:rPr>
              <a:t>understand statistical patterns in data</a:t>
            </a:r>
            <a:r>
              <a:rPr lang="en-US" sz="2400" dirty="0">
                <a:latin typeface="Arial" panose="020B0604020202020204" pitchFamily="34" charset="0"/>
                <a:cs typeface="Arial" panose="020B0604020202020204" pitchFamily="34" charset="0"/>
              </a:rPr>
              <a:t>, but can also </a:t>
            </a:r>
            <a:r>
              <a:rPr lang="en-US" sz="2400" b="1" dirty="0">
                <a:solidFill>
                  <a:srgbClr val="AF2021"/>
                </a:solidFill>
                <a:latin typeface="Arial" panose="020B0604020202020204" pitchFamily="34" charset="0"/>
                <a:cs typeface="Arial" panose="020B0604020202020204" pitchFamily="34" charset="0"/>
              </a:rPr>
              <a:t>unintentionally perpetuate patterns of inequities</a:t>
            </a:r>
            <a:r>
              <a:rPr lang="en-US" sz="2400" dirty="0">
                <a:latin typeface="Arial" panose="020B0604020202020204" pitchFamily="34" charset="0"/>
                <a:cs typeface="Arial" panose="020B0604020202020204" pitchFamily="34" charset="0"/>
              </a:rPr>
              <a:t>:</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provide sub-optimal care to individuals who already face disadvantages</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Lead to eroded trust and therefore lower use of these tools for those who may benefit the most</a:t>
            </a:r>
          </a:p>
          <a:p>
            <a:pPr marL="1257300" lvl="2"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ED654E5B-9AC6-930D-24DD-EF24E2905F76}"/>
              </a:ext>
            </a:extLst>
          </p:cNvPr>
          <p:cNvSpPr/>
          <p:nvPr/>
        </p:nvSpPr>
        <p:spPr>
          <a:xfrm>
            <a:off x="1006838" y="1045577"/>
            <a:ext cx="10178321" cy="1860290"/>
          </a:xfrm>
          <a:prstGeom prst="roundRect">
            <a:avLst/>
          </a:prstGeom>
          <a:noFill/>
          <a:ln w="28575">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BF5E24-77D3-6EDB-785B-22AF31237ACE}"/>
              </a:ext>
            </a:extLst>
          </p:cNvPr>
          <p:cNvSpPr txBox="1"/>
          <p:nvPr/>
        </p:nvSpPr>
        <p:spPr>
          <a:xfrm>
            <a:off x="10486074" y="6486643"/>
            <a:ext cx="1705926"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Wang et al., 2022</a:t>
            </a:r>
          </a:p>
        </p:txBody>
      </p:sp>
    </p:spTree>
    <p:extLst>
      <p:ext uri="{BB962C8B-B14F-4D97-AF65-F5344CB8AC3E}">
        <p14:creationId xmlns:p14="http://schemas.microsoft.com/office/powerpoint/2010/main" val="134558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53786" y="153650"/>
            <a:ext cx="333136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Specific aims</a:t>
            </a:r>
          </a:p>
        </p:txBody>
      </p:sp>
      <p:sp>
        <p:nvSpPr>
          <p:cNvPr id="3" name="TextBox 2">
            <a:extLst>
              <a:ext uri="{FF2B5EF4-FFF2-40B4-BE49-F238E27FC236}">
                <a16:creationId xmlns:a16="http://schemas.microsoft.com/office/drawing/2014/main" id="{50DCBCC0-AF79-3F6B-69B9-7788A6A825D4}"/>
              </a:ext>
            </a:extLst>
          </p:cNvPr>
          <p:cNvSpPr txBox="1"/>
          <p:nvPr/>
        </p:nvSpPr>
        <p:spPr>
          <a:xfrm>
            <a:off x="886408" y="1659285"/>
            <a:ext cx="10419184" cy="3539430"/>
          </a:xfrm>
          <a:prstGeom prst="rect">
            <a:avLst/>
          </a:prstGeom>
          <a:noFill/>
        </p:spPr>
        <p:txBody>
          <a:bodyPr wrap="square" rtlCol="0">
            <a:spAutoFit/>
          </a:bodyPr>
          <a:lstStyle/>
          <a:p>
            <a:r>
              <a:rPr lang="en-US" sz="2800" b="1" dirty="0">
                <a:solidFill>
                  <a:srgbClr val="AF2021"/>
                </a:solidFill>
                <a:latin typeface="Arial" panose="020B0604020202020204" pitchFamily="34" charset="0"/>
                <a:cs typeface="Arial" panose="020B0604020202020204" pitchFamily="34" charset="0"/>
              </a:rPr>
              <a:t>Aim 1: </a:t>
            </a:r>
            <a:r>
              <a:rPr lang="en-US" sz="2800" dirty="0">
                <a:latin typeface="Arial" panose="020B0604020202020204" pitchFamily="34" charset="0"/>
                <a:cs typeface="Arial" panose="020B0604020202020204" pitchFamily="34" charset="0"/>
              </a:rPr>
              <a:t>Train several machine learning algorithms to predict next-day alcohol lapse from contextualized geolocation data.</a:t>
            </a:r>
          </a:p>
          <a:p>
            <a:endParaRPr lang="en-US" sz="2800" dirty="0">
              <a:latin typeface="Arial" panose="020B0604020202020204" pitchFamily="34" charset="0"/>
              <a:cs typeface="Arial" panose="020B0604020202020204" pitchFamily="34" charset="0"/>
            </a:endParaRPr>
          </a:p>
          <a:p>
            <a:r>
              <a:rPr lang="en-US" sz="2800" b="1" dirty="0">
                <a:solidFill>
                  <a:srgbClr val="AF2021"/>
                </a:solidFill>
                <a:latin typeface="Arial" panose="020B0604020202020204" pitchFamily="34" charset="0"/>
                <a:cs typeface="Arial" panose="020B0604020202020204" pitchFamily="34" charset="0"/>
              </a:rPr>
              <a:t>Aim 2: </a:t>
            </a:r>
            <a:r>
              <a:rPr lang="en-US" sz="2800" dirty="0">
                <a:latin typeface="Arial" panose="020B0604020202020204" pitchFamily="34" charset="0"/>
                <a:cs typeface="Arial" panose="020B0604020202020204" pitchFamily="34" charset="0"/>
              </a:rPr>
              <a:t>Select and evaluate the best-performing algorithm.</a:t>
            </a:r>
          </a:p>
          <a:p>
            <a:endParaRPr lang="en-US" sz="2800" dirty="0">
              <a:latin typeface="Arial" panose="020B0604020202020204" pitchFamily="34" charset="0"/>
              <a:cs typeface="Arial" panose="020B0604020202020204" pitchFamily="34" charset="0"/>
            </a:endParaRPr>
          </a:p>
          <a:p>
            <a:r>
              <a:rPr lang="en-US" sz="2800" b="1" dirty="0">
                <a:solidFill>
                  <a:srgbClr val="AF2021"/>
                </a:solidFill>
                <a:latin typeface="Arial" panose="020B0604020202020204" pitchFamily="34" charset="0"/>
                <a:cs typeface="Arial" panose="020B0604020202020204" pitchFamily="34" charset="0"/>
              </a:rPr>
              <a:t>Aim 3: </a:t>
            </a:r>
            <a:r>
              <a:rPr lang="en-US" sz="2800" dirty="0">
                <a:latin typeface="Arial" panose="020B0604020202020204" pitchFamily="34" charset="0"/>
                <a:cs typeface="Arial" panose="020B0604020202020204" pitchFamily="34" charset="0"/>
              </a:rPr>
              <a:t>Evaluate the algorithmic fairness of the best-performing algorithm across subgroups who experience known treatment disparities in the context of AUD.</a:t>
            </a:r>
          </a:p>
        </p:txBody>
      </p:sp>
    </p:spTree>
    <p:extLst>
      <p:ext uri="{BB962C8B-B14F-4D97-AF65-F5344CB8AC3E}">
        <p14:creationId xmlns:p14="http://schemas.microsoft.com/office/powerpoint/2010/main" val="31624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270451" y="1982450"/>
            <a:ext cx="4237057"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Methods</a:t>
            </a:r>
          </a:p>
        </p:txBody>
      </p:sp>
      <p:sp>
        <p:nvSpPr>
          <p:cNvPr id="7" name="TextBox 6">
            <a:extLst>
              <a:ext uri="{FF2B5EF4-FFF2-40B4-BE49-F238E27FC236}">
                <a16:creationId xmlns:a16="http://schemas.microsoft.com/office/drawing/2014/main" id="{D3E46373-F2EC-C3C9-4824-A62620D57423}"/>
              </a:ext>
            </a:extLst>
          </p:cNvPr>
          <p:cNvSpPr txBox="1"/>
          <p:nvPr/>
        </p:nvSpPr>
        <p:spPr>
          <a:xfrm>
            <a:off x="270451" y="3198167"/>
            <a:ext cx="3253711" cy="461665"/>
          </a:xfrm>
          <a:prstGeom prst="rect">
            <a:avLst/>
          </a:prstGeom>
          <a:noFill/>
        </p:spPr>
        <p:txBody>
          <a:bodyPr wrap="none" rtlCol="0">
            <a:spAutoFit/>
          </a:bodyPr>
          <a:lstStyle/>
          <a:p>
            <a:pPr algn="ctr"/>
            <a:r>
              <a:rPr lang="en-US" sz="2400" dirty="0">
                <a:latin typeface="Aptos Narrow" panose="020B0004020202020204" pitchFamily="34" charset="0"/>
              </a:rPr>
              <a:t>Measures &amp; Analytic plan</a:t>
            </a:r>
            <a:endParaRPr lang="en-US" dirty="0">
              <a:latin typeface="Aptos Narrow" panose="020B0004020202020204" pitchFamily="34" charset="0"/>
            </a:endParaRPr>
          </a:p>
        </p:txBody>
      </p:sp>
    </p:spTree>
    <p:extLst>
      <p:ext uri="{BB962C8B-B14F-4D97-AF65-F5344CB8AC3E}">
        <p14:creationId xmlns:p14="http://schemas.microsoft.com/office/powerpoint/2010/main" val="3138715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414184" y="153650"/>
            <a:ext cx="3010569"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Participants</a:t>
            </a:r>
          </a:p>
        </p:txBody>
      </p:sp>
      <p:sp>
        <p:nvSpPr>
          <p:cNvPr id="3" name="TextBox 2">
            <a:extLst>
              <a:ext uri="{FF2B5EF4-FFF2-40B4-BE49-F238E27FC236}">
                <a16:creationId xmlns:a16="http://schemas.microsoft.com/office/drawing/2014/main" id="{EAEB7063-F579-C700-9E49-A55DDD9EA6BF}"/>
              </a:ext>
            </a:extLst>
          </p:cNvPr>
          <p:cNvSpPr txBox="1"/>
          <p:nvPr/>
        </p:nvSpPr>
        <p:spPr>
          <a:xfrm>
            <a:off x="572277" y="1240331"/>
            <a:ext cx="1104744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151 participants (21-72 years of age, 49% women) in early-recovery with a recovery goal of abstinence recruited from Madison area (R01 AA024391)</a:t>
            </a:r>
          </a:p>
        </p:txBody>
      </p:sp>
      <p:pic>
        <p:nvPicPr>
          <p:cNvPr id="5" name="Picture 4">
            <a:extLst>
              <a:ext uri="{FF2B5EF4-FFF2-40B4-BE49-F238E27FC236}">
                <a16:creationId xmlns:a16="http://schemas.microsoft.com/office/drawing/2014/main" id="{8424CE68-0E4A-36B7-7D34-BB04D68CBDF1}"/>
              </a:ext>
            </a:extLst>
          </p:cNvPr>
          <p:cNvPicPr>
            <a:picLocks noChangeAspect="1"/>
          </p:cNvPicPr>
          <p:nvPr/>
        </p:nvPicPr>
        <p:blipFill>
          <a:blip r:embed="rId3"/>
          <a:stretch>
            <a:fillRect/>
          </a:stretch>
        </p:blipFill>
        <p:spPr>
          <a:xfrm>
            <a:off x="2209799" y="2649825"/>
            <a:ext cx="7772400" cy="2735179"/>
          </a:xfrm>
          <a:prstGeom prst="rect">
            <a:avLst/>
          </a:prstGeom>
        </p:spPr>
      </p:pic>
    </p:spTree>
    <p:extLst>
      <p:ext uri="{BB962C8B-B14F-4D97-AF65-F5344CB8AC3E}">
        <p14:creationId xmlns:p14="http://schemas.microsoft.com/office/powerpoint/2010/main" val="123633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623570" y="153650"/>
            <a:ext cx="259180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Procedure</a:t>
            </a:r>
          </a:p>
        </p:txBody>
      </p:sp>
      <p:cxnSp>
        <p:nvCxnSpPr>
          <p:cNvPr id="6" name="Straight Connector 5">
            <a:extLst>
              <a:ext uri="{FF2B5EF4-FFF2-40B4-BE49-F238E27FC236}">
                <a16:creationId xmlns:a16="http://schemas.microsoft.com/office/drawing/2014/main" id="{BB73D1AE-F78A-F9CA-1FE4-AB178F3567DF}"/>
              </a:ext>
            </a:extLst>
          </p:cNvPr>
          <p:cNvCxnSpPr>
            <a:cxnSpLocks/>
          </p:cNvCxnSpPr>
          <p:nvPr/>
        </p:nvCxnSpPr>
        <p:spPr>
          <a:xfrm>
            <a:off x="2789473" y="3173695"/>
            <a:ext cx="590312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1EDC8415-FC53-393F-46A6-E4792E436A92}"/>
              </a:ext>
            </a:extLst>
          </p:cNvPr>
          <p:cNvCxnSpPr>
            <a:cxnSpLocks/>
          </p:cNvCxnSpPr>
          <p:nvPr/>
        </p:nvCxnSpPr>
        <p:spPr>
          <a:xfrm>
            <a:off x="2789474" y="2854607"/>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8CA7A82-6311-198B-3599-F35BA3FA5E0F}"/>
              </a:ext>
            </a:extLst>
          </p:cNvPr>
          <p:cNvCxnSpPr>
            <a:cxnSpLocks/>
          </p:cNvCxnSpPr>
          <p:nvPr/>
        </p:nvCxnSpPr>
        <p:spPr>
          <a:xfrm>
            <a:off x="4758768" y="2856988"/>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4F51D15-2032-5312-9EDE-A04FAF43F4FD}"/>
              </a:ext>
            </a:extLst>
          </p:cNvPr>
          <p:cNvCxnSpPr>
            <a:cxnSpLocks/>
          </p:cNvCxnSpPr>
          <p:nvPr/>
        </p:nvCxnSpPr>
        <p:spPr>
          <a:xfrm>
            <a:off x="6728061" y="2854607"/>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EA7CCA68-EF37-7F8B-1B99-5619421DA8DF}"/>
              </a:ext>
            </a:extLst>
          </p:cNvPr>
          <p:cNvCxnSpPr>
            <a:cxnSpLocks/>
          </p:cNvCxnSpPr>
          <p:nvPr/>
        </p:nvCxnSpPr>
        <p:spPr>
          <a:xfrm>
            <a:off x="8697354" y="2864132"/>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C9695DCA-1EBD-C196-C073-AEC21A712845}"/>
              </a:ext>
            </a:extLst>
          </p:cNvPr>
          <p:cNvSpPr txBox="1"/>
          <p:nvPr/>
        </p:nvSpPr>
        <p:spPr>
          <a:xfrm>
            <a:off x="572277" y="1240331"/>
            <a:ext cx="1104744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Five in-person visits, 4x daily surveys, and continuous passive monitoring of geolocation data</a:t>
            </a:r>
          </a:p>
        </p:txBody>
      </p:sp>
      <p:sp>
        <p:nvSpPr>
          <p:cNvPr id="15" name="TextBox 14">
            <a:extLst>
              <a:ext uri="{FF2B5EF4-FFF2-40B4-BE49-F238E27FC236}">
                <a16:creationId xmlns:a16="http://schemas.microsoft.com/office/drawing/2014/main" id="{EFF73D15-BFC9-4136-4879-3EF1F1904E8E}"/>
              </a:ext>
            </a:extLst>
          </p:cNvPr>
          <p:cNvSpPr txBox="1"/>
          <p:nvPr/>
        </p:nvSpPr>
        <p:spPr>
          <a:xfrm>
            <a:off x="2023879" y="2158837"/>
            <a:ext cx="1531188" cy="646331"/>
          </a:xfrm>
          <a:prstGeom prst="rect">
            <a:avLst/>
          </a:prstGeom>
          <a:noFill/>
        </p:spPr>
        <p:txBody>
          <a:bodyPr wrap="none" rtlCol="0">
            <a:spAutoFit/>
          </a:bodyPr>
          <a:lstStyle/>
          <a:p>
            <a:pPr algn="ctr"/>
            <a:r>
              <a:rPr lang="en-US" b="1" dirty="0">
                <a:solidFill>
                  <a:srgbClr val="AF2021"/>
                </a:solidFill>
                <a:latin typeface="Arial" panose="020B0604020202020204" pitchFamily="34" charset="0"/>
                <a:cs typeface="Arial" panose="020B0604020202020204" pitchFamily="34" charset="0"/>
              </a:rPr>
              <a:t>Screening &amp;</a:t>
            </a:r>
          </a:p>
          <a:p>
            <a:pPr algn="ctr"/>
            <a:r>
              <a:rPr lang="en-US" b="1" dirty="0">
                <a:solidFill>
                  <a:srgbClr val="AF2021"/>
                </a:solidFill>
                <a:latin typeface="Arial" panose="020B0604020202020204" pitchFamily="34" charset="0"/>
                <a:cs typeface="Arial" panose="020B0604020202020204" pitchFamily="34" charset="0"/>
              </a:rPr>
              <a:t>Enrollment</a:t>
            </a:r>
          </a:p>
        </p:txBody>
      </p:sp>
      <p:sp>
        <p:nvSpPr>
          <p:cNvPr id="16" name="TextBox 15">
            <a:extLst>
              <a:ext uri="{FF2B5EF4-FFF2-40B4-BE49-F238E27FC236}">
                <a16:creationId xmlns:a16="http://schemas.microsoft.com/office/drawing/2014/main" id="{60A5E5E0-0810-550C-65D6-C3B092E1C205}"/>
              </a:ext>
            </a:extLst>
          </p:cNvPr>
          <p:cNvSpPr txBox="1"/>
          <p:nvPr/>
        </p:nvSpPr>
        <p:spPr>
          <a:xfrm>
            <a:off x="4003616"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#1</a:t>
            </a:r>
          </a:p>
        </p:txBody>
      </p:sp>
      <p:sp>
        <p:nvSpPr>
          <p:cNvPr id="17" name="TextBox 16">
            <a:extLst>
              <a:ext uri="{FF2B5EF4-FFF2-40B4-BE49-F238E27FC236}">
                <a16:creationId xmlns:a16="http://schemas.microsoft.com/office/drawing/2014/main" id="{5AAA94D5-34F1-345F-9AA8-1A2D921962DF}"/>
              </a:ext>
            </a:extLst>
          </p:cNvPr>
          <p:cNvSpPr txBox="1"/>
          <p:nvPr/>
        </p:nvSpPr>
        <p:spPr>
          <a:xfrm>
            <a:off x="5975291"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#2</a:t>
            </a:r>
          </a:p>
        </p:txBody>
      </p:sp>
      <p:sp>
        <p:nvSpPr>
          <p:cNvPr id="18" name="TextBox 17">
            <a:extLst>
              <a:ext uri="{FF2B5EF4-FFF2-40B4-BE49-F238E27FC236}">
                <a16:creationId xmlns:a16="http://schemas.microsoft.com/office/drawing/2014/main" id="{C07F0AA6-16EF-9104-1637-A7F19DD937C4}"/>
              </a:ext>
            </a:extLst>
          </p:cNvPr>
          <p:cNvSpPr txBox="1"/>
          <p:nvPr/>
        </p:nvSpPr>
        <p:spPr>
          <a:xfrm>
            <a:off x="7939823"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#3</a:t>
            </a:r>
          </a:p>
        </p:txBody>
      </p:sp>
      <p:sp>
        <p:nvSpPr>
          <p:cNvPr id="22" name="TextBox 21">
            <a:extLst>
              <a:ext uri="{FF2B5EF4-FFF2-40B4-BE49-F238E27FC236}">
                <a16:creationId xmlns:a16="http://schemas.microsoft.com/office/drawing/2014/main" id="{66F08D48-B438-F1DE-9993-B75A7BC3AD62}"/>
              </a:ext>
            </a:extLst>
          </p:cNvPr>
          <p:cNvSpPr txBox="1"/>
          <p:nvPr/>
        </p:nvSpPr>
        <p:spPr>
          <a:xfrm>
            <a:off x="623570" y="4265563"/>
            <a:ext cx="943589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Screening and enrollment: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Demographic and alcohol use-related information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Pre-reported frequently visited locations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Follow-up visits: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Asked </a:t>
            </a:r>
            <a:r>
              <a:rPr lang="en-US" sz="2400" b="1" dirty="0">
                <a:solidFill>
                  <a:srgbClr val="AF2021"/>
                </a:solidFill>
                <a:latin typeface="Arial" panose="020B0604020202020204" pitchFamily="34" charset="0"/>
                <a:cs typeface="Arial" panose="020B0604020202020204" pitchFamily="34" charset="0"/>
              </a:rPr>
              <a:t>contextual questions </a:t>
            </a:r>
            <a:r>
              <a:rPr lang="en-US" sz="2400" dirty="0">
                <a:latin typeface="Arial" panose="020B0604020202020204" pitchFamily="34" charset="0"/>
                <a:cs typeface="Arial" panose="020B0604020202020204" pitchFamily="34" charset="0"/>
              </a:rPr>
              <a:t>about frequently visited locations in past month (&gt;2 times)</a:t>
            </a:r>
          </a:p>
        </p:txBody>
      </p:sp>
      <p:cxnSp>
        <p:nvCxnSpPr>
          <p:cNvPr id="24" name="Straight Arrow Connector 23">
            <a:extLst>
              <a:ext uri="{FF2B5EF4-FFF2-40B4-BE49-F238E27FC236}">
                <a16:creationId xmlns:a16="http://schemas.microsoft.com/office/drawing/2014/main" id="{DFE26073-6822-D2AF-7656-F6A1268AEBA0}"/>
              </a:ext>
            </a:extLst>
          </p:cNvPr>
          <p:cNvCxnSpPr/>
          <p:nvPr/>
        </p:nvCxnSpPr>
        <p:spPr>
          <a:xfrm>
            <a:off x="5144529" y="3416582"/>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7C49AF0-1D05-47C4-FEE5-6B5436E80D4D}"/>
              </a:ext>
            </a:extLst>
          </p:cNvPr>
          <p:cNvCxnSpPr/>
          <p:nvPr/>
        </p:nvCxnSpPr>
        <p:spPr>
          <a:xfrm>
            <a:off x="7058759" y="3416582"/>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3AAA24CA-0AAA-D9AE-3309-3CFE8595E540}"/>
              </a:ext>
            </a:extLst>
          </p:cNvPr>
          <p:cNvSpPr txBox="1"/>
          <p:nvPr/>
        </p:nvSpPr>
        <p:spPr>
          <a:xfrm>
            <a:off x="5259429" y="3235497"/>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sp>
        <p:nvSpPr>
          <p:cNvPr id="28" name="TextBox 27">
            <a:extLst>
              <a:ext uri="{FF2B5EF4-FFF2-40B4-BE49-F238E27FC236}">
                <a16:creationId xmlns:a16="http://schemas.microsoft.com/office/drawing/2014/main" id="{C224E33D-E55D-CAD4-3402-CD01860D20D3}"/>
              </a:ext>
            </a:extLst>
          </p:cNvPr>
          <p:cNvSpPr txBox="1"/>
          <p:nvPr/>
        </p:nvSpPr>
        <p:spPr>
          <a:xfrm>
            <a:off x="7179610" y="3234590"/>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cxnSp>
        <p:nvCxnSpPr>
          <p:cNvPr id="3" name="Straight Arrow Connector 2">
            <a:extLst>
              <a:ext uri="{FF2B5EF4-FFF2-40B4-BE49-F238E27FC236}">
                <a16:creationId xmlns:a16="http://schemas.microsoft.com/office/drawing/2014/main" id="{795CFF36-54C1-4997-5E7E-730EE8747BA3}"/>
              </a:ext>
            </a:extLst>
          </p:cNvPr>
          <p:cNvCxnSpPr/>
          <p:nvPr/>
        </p:nvCxnSpPr>
        <p:spPr>
          <a:xfrm>
            <a:off x="3081772" y="3415675"/>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252C233C-2E0A-F1D5-2F1C-8A81582B4298}"/>
              </a:ext>
            </a:extLst>
          </p:cNvPr>
          <p:cNvSpPr txBox="1"/>
          <p:nvPr/>
        </p:nvSpPr>
        <p:spPr>
          <a:xfrm>
            <a:off x="3196672" y="3234590"/>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pic>
        <p:nvPicPr>
          <p:cNvPr id="23" name="Graphic 22" descr="Return outline">
            <a:extLst>
              <a:ext uri="{FF2B5EF4-FFF2-40B4-BE49-F238E27FC236}">
                <a16:creationId xmlns:a16="http://schemas.microsoft.com/office/drawing/2014/main" id="{F6214F50-0152-E623-EFA6-17563FA33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84899" y="3000195"/>
            <a:ext cx="914400" cy="914400"/>
          </a:xfrm>
          <a:prstGeom prst="rect">
            <a:avLst/>
          </a:prstGeom>
        </p:spPr>
      </p:pic>
      <p:sp>
        <p:nvSpPr>
          <p:cNvPr id="26" name="TextBox 25">
            <a:extLst>
              <a:ext uri="{FF2B5EF4-FFF2-40B4-BE49-F238E27FC236}">
                <a16:creationId xmlns:a16="http://schemas.microsoft.com/office/drawing/2014/main" id="{08E6B198-AEA3-1FD3-430A-1D4B3BC2C3DA}"/>
              </a:ext>
            </a:extLst>
          </p:cNvPr>
          <p:cNvSpPr txBox="1"/>
          <p:nvPr/>
        </p:nvSpPr>
        <p:spPr>
          <a:xfrm>
            <a:off x="3382915" y="3576647"/>
            <a:ext cx="6780059" cy="283475"/>
          </a:xfrm>
          <a:prstGeom prst="rect">
            <a:avLst/>
          </a:prstGeom>
          <a:noFill/>
        </p:spPr>
        <p:txBody>
          <a:bodyPr wrap="square" rtlCol="0">
            <a:spAutoFit/>
          </a:bodyPr>
          <a:lstStyle/>
          <a:p>
            <a:r>
              <a:rPr lang="en-US" sz="1200" b="1" dirty="0">
                <a:solidFill>
                  <a:srgbClr val="AF2021"/>
                </a:solidFill>
              </a:rPr>
              <a:t>Survey and geolocation data continuously collected throughout this period</a:t>
            </a:r>
          </a:p>
        </p:txBody>
      </p:sp>
      <p:pic>
        <p:nvPicPr>
          <p:cNvPr id="32" name="Graphic 31" descr="Map with pin outline">
            <a:extLst>
              <a:ext uri="{FF2B5EF4-FFF2-40B4-BE49-F238E27FC236}">
                <a16:creationId xmlns:a16="http://schemas.microsoft.com/office/drawing/2014/main" id="{5B217A8C-9D66-E159-85C6-FEA3CBF1F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0481" y="1984807"/>
            <a:ext cx="549396" cy="549396"/>
          </a:xfrm>
          <a:prstGeom prst="rect">
            <a:avLst/>
          </a:prstGeom>
        </p:spPr>
      </p:pic>
      <p:pic>
        <p:nvPicPr>
          <p:cNvPr id="33" name="Graphic 32" descr="Map with pin outline">
            <a:extLst>
              <a:ext uri="{FF2B5EF4-FFF2-40B4-BE49-F238E27FC236}">
                <a16:creationId xmlns:a16="http://schemas.microsoft.com/office/drawing/2014/main" id="{C34DF955-ACAB-6839-B891-04DCFFF18A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3363" y="1988015"/>
            <a:ext cx="549396" cy="549396"/>
          </a:xfrm>
          <a:prstGeom prst="rect">
            <a:avLst/>
          </a:prstGeom>
        </p:spPr>
      </p:pic>
      <p:pic>
        <p:nvPicPr>
          <p:cNvPr id="34" name="Graphic 33" descr="Map with pin outline">
            <a:extLst>
              <a:ext uri="{FF2B5EF4-FFF2-40B4-BE49-F238E27FC236}">
                <a16:creationId xmlns:a16="http://schemas.microsoft.com/office/drawing/2014/main" id="{D193BCFB-293E-CE0D-4D1A-AFEE818A4F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3539" y="1990665"/>
            <a:ext cx="549396" cy="549396"/>
          </a:xfrm>
          <a:prstGeom prst="rect">
            <a:avLst/>
          </a:prstGeom>
        </p:spPr>
      </p:pic>
    </p:spTree>
    <p:extLst>
      <p:ext uri="{BB962C8B-B14F-4D97-AF65-F5344CB8AC3E}">
        <p14:creationId xmlns:p14="http://schemas.microsoft.com/office/powerpoint/2010/main" val="39593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xEl>
                                              <p:pRg st="0" end="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xEl>
                                              <p:pRg st="1" end="1"/>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xEl>
                                              <p:pRg st="3" end="3"/>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22" grpId="0" build="allAtOnce"/>
      <p:bldP spid="27" grpId="0"/>
      <p:bldP spid="28" grpId="0"/>
      <p:bldP spid="4"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92966" y="190972"/>
            <a:ext cx="888871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Measures: participant characteristics</a:t>
            </a:r>
          </a:p>
        </p:txBody>
      </p:sp>
      <p:pic>
        <p:nvPicPr>
          <p:cNvPr id="4" name="Picture 3">
            <a:extLst>
              <a:ext uri="{FF2B5EF4-FFF2-40B4-BE49-F238E27FC236}">
                <a16:creationId xmlns:a16="http://schemas.microsoft.com/office/drawing/2014/main" id="{A139FB1A-AC14-C2D2-26AB-D4BCCDBD7585}"/>
              </a:ext>
            </a:extLst>
          </p:cNvPr>
          <p:cNvPicPr>
            <a:picLocks noChangeAspect="1"/>
          </p:cNvPicPr>
          <p:nvPr/>
        </p:nvPicPr>
        <p:blipFill>
          <a:blip r:embed="rId3"/>
          <a:stretch>
            <a:fillRect/>
          </a:stretch>
        </p:blipFill>
        <p:spPr>
          <a:xfrm>
            <a:off x="611661" y="960413"/>
            <a:ext cx="10968677" cy="5706615"/>
          </a:xfrm>
          <a:prstGeom prst="rect">
            <a:avLst/>
          </a:prstGeom>
        </p:spPr>
      </p:pic>
    </p:spTree>
    <p:extLst>
      <p:ext uri="{BB962C8B-B14F-4D97-AF65-F5344CB8AC3E}">
        <p14:creationId xmlns:p14="http://schemas.microsoft.com/office/powerpoint/2010/main" val="78792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448908" y="190972"/>
            <a:ext cx="7979684"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Measures: contextual information</a:t>
            </a:r>
          </a:p>
        </p:txBody>
      </p:sp>
      <p:pic>
        <p:nvPicPr>
          <p:cNvPr id="4" name="Picture 3">
            <a:extLst>
              <a:ext uri="{FF2B5EF4-FFF2-40B4-BE49-F238E27FC236}">
                <a16:creationId xmlns:a16="http://schemas.microsoft.com/office/drawing/2014/main" id="{4F258772-D66F-F423-A9F1-063DF48AEB80}"/>
              </a:ext>
            </a:extLst>
          </p:cNvPr>
          <p:cNvPicPr>
            <a:picLocks noChangeAspect="1"/>
          </p:cNvPicPr>
          <p:nvPr/>
        </p:nvPicPr>
        <p:blipFill>
          <a:blip r:embed="rId3"/>
          <a:stretch>
            <a:fillRect/>
          </a:stretch>
        </p:blipFill>
        <p:spPr>
          <a:xfrm>
            <a:off x="347424" y="960413"/>
            <a:ext cx="11497152" cy="5441472"/>
          </a:xfrm>
          <a:prstGeom prst="rect">
            <a:avLst/>
          </a:prstGeom>
        </p:spPr>
      </p:pic>
    </p:spTree>
    <p:extLst>
      <p:ext uri="{BB962C8B-B14F-4D97-AF65-F5344CB8AC3E}">
        <p14:creationId xmlns:p14="http://schemas.microsoft.com/office/powerpoint/2010/main" val="2191713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D1DDD440-3895-762D-146F-E9A1D826E67F}"/>
              </a:ext>
            </a:extLst>
          </p:cNvPr>
          <p:cNvCxnSpPr>
            <a:cxnSpLocks/>
          </p:cNvCxnSpPr>
          <p:nvPr/>
        </p:nvCxnSpPr>
        <p:spPr>
          <a:xfrm>
            <a:off x="867656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1F4684C-F0D3-EF7B-0C0B-D14AF5AD7AAB}"/>
              </a:ext>
            </a:extLst>
          </p:cNvPr>
          <p:cNvCxnSpPr>
            <a:cxnSpLocks/>
          </p:cNvCxnSpPr>
          <p:nvPr/>
        </p:nvCxnSpPr>
        <p:spPr>
          <a:xfrm>
            <a:off x="8414724"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AB40D6A-42D8-04E1-0B71-2E14EB403155}"/>
              </a:ext>
            </a:extLst>
          </p:cNvPr>
          <p:cNvCxnSpPr>
            <a:cxnSpLocks/>
          </p:cNvCxnSpPr>
          <p:nvPr/>
        </p:nvCxnSpPr>
        <p:spPr>
          <a:xfrm>
            <a:off x="815288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458BE4B-AA07-1E2C-8687-8A4860A173CD}"/>
              </a:ext>
            </a:extLst>
          </p:cNvPr>
          <p:cNvCxnSpPr>
            <a:cxnSpLocks/>
          </p:cNvCxnSpPr>
          <p:nvPr/>
        </p:nvCxnSpPr>
        <p:spPr>
          <a:xfrm>
            <a:off x="789103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4B51662-6E77-1D70-5B9B-D921C7F186C3}"/>
              </a:ext>
            </a:extLst>
          </p:cNvPr>
          <p:cNvCxnSpPr>
            <a:cxnSpLocks/>
          </p:cNvCxnSpPr>
          <p:nvPr/>
        </p:nvCxnSpPr>
        <p:spPr>
          <a:xfrm>
            <a:off x="762919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06B49EB-9A21-0F47-7AE1-8C4CFB724242}"/>
              </a:ext>
            </a:extLst>
          </p:cNvPr>
          <p:cNvCxnSpPr>
            <a:cxnSpLocks/>
          </p:cNvCxnSpPr>
          <p:nvPr/>
        </p:nvCxnSpPr>
        <p:spPr>
          <a:xfrm>
            <a:off x="710550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BF908DA3-3533-962C-C9A6-F95A22CD335F}"/>
              </a:ext>
            </a:extLst>
          </p:cNvPr>
          <p:cNvCxnSpPr>
            <a:cxnSpLocks/>
          </p:cNvCxnSpPr>
          <p:nvPr/>
        </p:nvCxnSpPr>
        <p:spPr>
          <a:xfrm>
            <a:off x="684366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E05DB2-CB8D-ECB1-3C08-507612F4610D}"/>
              </a:ext>
            </a:extLst>
          </p:cNvPr>
          <p:cNvCxnSpPr>
            <a:cxnSpLocks/>
          </p:cNvCxnSpPr>
          <p:nvPr/>
        </p:nvCxnSpPr>
        <p:spPr>
          <a:xfrm>
            <a:off x="658182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1B2E5EE3-759C-AF37-B768-65A5400A9152}"/>
              </a:ext>
            </a:extLst>
          </p:cNvPr>
          <p:cNvCxnSpPr>
            <a:cxnSpLocks/>
          </p:cNvCxnSpPr>
          <p:nvPr/>
        </p:nvCxnSpPr>
        <p:spPr>
          <a:xfrm>
            <a:off x="631998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B4F4200-8A53-14BC-D058-17806F8CD5E1}"/>
              </a:ext>
            </a:extLst>
          </p:cNvPr>
          <p:cNvCxnSpPr>
            <a:cxnSpLocks/>
          </p:cNvCxnSpPr>
          <p:nvPr/>
        </p:nvCxnSpPr>
        <p:spPr>
          <a:xfrm>
            <a:off x="605813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F5B7B78-E605-7392-63E1-D6996CEC7AF3}"/>
              </a:ext>
            </a:extLst>
          </p:cNvPr>
          <p:cNvCxnSpPr>
            <a:cxnSpLocks/>
          </p:cNvCxnSpPr>
          <p:nvPr/>
        </p:nvCxnSpPr>
        <p:spPr>
          <a:xfrm>
            <a:off x="553445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EBA947D-0C9A-A05C-B2F0-11E979282AEC}"/>
              </a:ext>
            </a:extLst>
          </p:cNvPr>
          <p:cNvCxnSpPr>
            <a:cxnSpLocks/>
          </p:cNvCxnSpPr>
          <p:nvPr/>
        </p:nvCxnSpPr>
        <p:spPr>
          <a:xfrm>
            <a:off x="527260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33A3E33-72B4-6931-9AF8-5D26BB8FC8D3}"/>
              </a:ext>
            </a:extLst>
          </p:cNvPr>
          <p:cNvCxnSpPr>
            <a:cxnSpLocks/>
          </p:cNvCxnSpPr>
          <p:nvPr/>
        </p:nvCxnSpPr>
        <p:spPr>
          <a:xfrm>
            <a:off x="501076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34C400E-647F-0C1E-FC19-4F95C684E0E6}"/>
              </a:ext>
            </a:extLst>
          </p:cNvPr>
          <p:cNvCxnSpPr>
            <a:cxnSpLocks/>
          </p:cNvCxnSpPr>
          <p:nvPr/>
        </p:nvCxnSpPr>
        <p:spPr>
          <a:xfrm>
            <a:off x="474892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3A3E577-20FB-2BA7-EB07-818B3F89805E}"/>
              </a:ext>
            </a:extLst>
          </p:cNvPr>
          <p:cNvCxnSpPr>
            <a:cxnSpLocks/>
          </p:cNvCxnSpPr>
          <p:nvPr/>
        </p:nvCxnSpPr>
        <p:spPr>
          <a:xfrm>
            <a:off x="448707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06A968F-0448-8DE2-61D4-FCDDD03AE439}"/>
              </a:ext>
            </a:extLst>
          </p:cNvPr>
          <p:cNvCxnSpPr>
            <a:cxnSpLocks/>
          </p:cNvCxnSpPr>
          <p:nvPr/>
        </p:nvCxnSpPr>
        <p:spPr>
          <a:xfrm>
            <a:off x="396339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3D050F3-8E85-A62D-2B12-F5866FED7C18}"/>
              </a:ext>
            </a:extLst>
          </p:cNvPr>
          <p:cNvCxnSpPr>
            <a:cxnSpLocks/>
          </p:cNvCxnSpPr>
          <p:nvPr/>
        </p:nvCxnSpPr>
        <p:spPr>
          <a:xfrm>
            <a:off x="370155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EB69F89-E1DF-AD02-DC0F-2DD43C845178}"/>
              </a:ext>
            </a:extLst>
          </p:cNvPr>
          <p:cNvCxnSpPr>
            <a:cxnSpLocks/>
          </p:cNvCxnSpPr>
          <p:nvPr/>
        </p:nvCxnSpPr>
        <p:spPr>
          <a:xfrm>
            <a:off x="343970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22C2B03-BCA8-67E0-304B-5D3C2222E846}"/>
              </a:ext>
            </a:extLst>
          </p:cNvPr>
          <p:cNvCxnSpPr>
            <a:cxnSpLocks/>
          </p:cNvCxnSpPr>
          <p:nvPr/>
        </p:nvCxnSpPr>
        <p:spPr>
          <a:xfrm>
            <a:off x="3177864"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435DB1F1-E633-597F-DE3B-751B7462EFE0}"/>
              </a:ext>
            </a:extLst>
          </p:cNvPr>
          <p:cNvSpPr txBox="1"/>
          <p:nvPr/>
        </p:nvSpPr>
        <p:spPr>
          <a:xfrm>
            <a:off x="525373" y="228294"/>
            <a:ext cx="424379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Measures: lapses</a:t>
            </a:r>
          </a:p>
        </p:txBody>
      </p:sp>
      <p:sp>
        <p:nvSpPr>
          <p:cNvPr id="3" name="TextBox 2">
            <a:extLst>
              <a:ext uri="{FF2B5EF4-FFF2-40B4-BE49-F238E27FC236}">
                <a16:creationId xmlns:a16="http://schemas.microsoft.com/office/drawing/2014/main" id="{E83F0A87-6341-BBA9-6B1F-3C4375BD0A8E}"/>
              </a:ext>
            </a:extLst>
          </p:cNvPr>
          <p:cNvSpPr txBox="1"/>
          <p:nvPr/>
        </p:nvSpPr>
        <p:spPr>
          <a:xfrm>
            <a:off x="572277" y="1240331"/>
            <a:ext cx="1075771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Next-day lapse occurrence predicted in 24-hour windows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Windows </a:t>
            </a:r>
            <a:r>
              <a:rPr lang="en-US" sz="2400">
                <a:latin typeface="Arial" panose="020B0604020202020204" pitchFamily="34" charset="0"/>
                <a:cs typeface="Arial" panose="020B0604020202020204" pitchFamily="34" charset="0"/>
              </a:rPr>
              <a:t>roll forward one hour, every hour</a:t>
            </a:r>
            <a:endParaRPr lang="en-US" sz="2400"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3973764F-4297-3BDE-DF27-19F801B11DFB}"/>
              </a:ext>
            </a:extLst>
          </p:cNvPr>
          <p:cNvCxnSpPr>
            <a:cxnSpLocks/>
          </p:cNvCxnSpPr>
          <p:nvPr/>
        </p:nvCxnSpPr>
        <p:spPr>
          <a:xfrm>
            <a:off x="2644558" y="3511750"/>
            <a:ext cx="7872413"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3F96A1E-B158-4276-C1C5-4678B7B54A30}"/>
              </a:ext>
            </a:extLst>
          </p:cNvPr>
          <p:cNvCxnSpPr>
            <a:cxnSpLocks/>
          </p:cNvCxnSpPr>
          <p:nvPr/>
        </p:nvCxnSpPr>
        <p:spPr>
          <a:xfrm>
            <a:off x="2644558"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732C31A0-68F9-7341-2198-98AE574CA688}"/>
              </a:ext>
            </a:extLst>
          </p:cNvPr>
          <p:cNvCxnSpPr>
            <a:cxnSpLocks/>
          </p:cNvCxnSpPr>
          <p:nvPr/>
        </p:nvCxnSpPr>
        <p:spPr>
          <a:xfrm>
            <a:off x="291602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B1E5AC0-9840-A92D-43BA-2D9A8A15F625}"/>
              </a:ext>
            </a:extLst>
          </p:cNvPr>
          <p:cNvCxnSpPr>
            <a:cxnSpLocks/>
          </p:cNvCxnSpPr>
          <p:nvPr/>
        </p:nvCxnSpPr>
        <p:spPr>
          <a:xfrm>
            <a:off x="4225236"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4FB8E1F-5CC8-A7A5-C8B9-D8142E992CE1}"/>
              </a:ext>
            </a:extLst>
          </p:cNvPr>
          <p:cNvCxnSpPr>
            <a:cxnSpLocks/>
          </p:cNvCxnSpPr>
          <p:nvPr/>
        </p:nvCxnSpPr>
        <p:spPr>
          <a:xfrm>
            <a:off x="5796294"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6C7E600-746B-498B-C088-C9AC38AF96FC}"/>
              </a:ext>
            </a:extLst>
          </p:cNvPr>
          <p:cNvCxnSpPr>
            <a:cxnSpLocks/>
          </p:cNvCxnSpPr>
          <p:nvPr/>
        </p:nvCxnSpPr>
        <p:spPr>
          <a:xfrm>
            <a:off x="7367352"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A22EE89-8CD2-880A-B89E-3CAE98283D37}"/>
              </a:ext>
            </a:extLst>
          </p:cNvPr>
          <p:cNvCxnSpPr>
            <a:cxnSpLocks/>
          </p:cNvCxnSpPr>
          <p:nvPr/>
        </p:nvCxnSpPr>
        <p:spPr>
          <a:xfrm>
            <a:off x="8938410"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5867ADDB-FB16-256E-62E9-F07DCF6AAEFF}"/>
              </a:ext>
            </a:extLst>
          </p:cNvPr>
          <p:cNvCxnSpPr>
            <a:cxnSpLocks/>
          </p:cNvCxnSpPr>
          <p:nvPr/>
        </p:nvCxnSpPr>
        <p:spPr>
          <a:xfrm>
            <a:off x="10516971" y="3209331"/>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38" name="Rounded Rectangle 37">
            <a:extLst>
              <a:ext uri="{FF2B5EF4-FFF2-40B4-BE49-F238E27FC236}">
                <a16:creationId xmlns:a16="http://schemas.microsoft.com/office/drawing/2014/main" id="{81B28CB5-D7AE-B739-7D4E-FC18C6367351}"/>
              </a:ext>
            </a:extLst>
          </p:cNvPr>
          <p:cNvSpPr/>
          <p:nvPr/>
        </p:nvSpPr>
        <p:spPr>
          <a:xfrm>
            <a:off x="2662112" y="2888803"/>
            <a:ext cx="6243649" cy="604838"/>
          </a:xfrm>
          <a:prstGeom prst="roundRect">
            <a:avLst/>
          </a:prstGeom>
          <a:solidFill>
            <a:srgbClr val="AF2021">
              <a:alpha val="50163"/>
            </a:srgbClr>
          </a:solidFill>
          <a:ln>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938B8CF-A6D8-2384-473C-DC2ABE284431}"/>
              </a:ext>
            </a:extLst>
          </p:cNvPr>
          <p:cNvCxnSpPr>
            <a:cxnSpLocks/>
          </p:cNvCxnSpPr>
          <p:nvPr/>
        </p:nvCxnSpPr>
        <p:spPr>
          <a:xfrm>
            <a:off x="920025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364DCA4-4561-9AC1-04BA-66ADF1B96BF4}"/>
              </a:ext>
            </a:extLst>
          </p:cNvPr>
          <p:cNvCxnSpPr>
            <a:cxnSpLocks/>
          </p:cNvCxnSpPr>
          <p:nvPr/>
        </p:nvCxnSpPr>
        <p:spPr>
          <a:xfrm>
            <a:off x="946209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65FF09B9-0086-EA2F-41E5-69E38C84A028}"/>
              </a:ext>
            </a:extLst>
          </p:cNvPr>
          <p:cNvCxnSpPr>
            <a:cxnSpLocks/>
          </p:cNvCxnSpPr>
          <p:nvPr/>
        </p:nvCxnSpPr>
        <p:spPr>
          <a:xfrm>
            <a:off x="972393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D7C3B2D-072D-3777-B9D1-D650A32B614B}"/>
              </a:ext>
            </a:extLst>
          </p:cNvPr>
          <p:cNvCxnSpPr>
            <a:cxnSpLocks/>
          </p:cNvCxnSpPr>
          <p:nvPr/>
        </p:nvCxnSpPr>
        <p:spPr>
          <a:xfrm>
            <a:off x="998578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0952AD6-ABDE-E86D-1E7B-8D5B7B55E368}"/>
              </a:ext>
            </a:extLst>
          </p:cNvPr>
          <p:cNvCxnSpPr>
            <a:cxnSpLocks/>
          </p:cNvCxnSpPr>
          <p:nvPr/>
        </p:nvCxnSpPr>
        <p:spPr>
          <a:xfrm>
            <a:off x="10247631"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2D34ABD0-2ECC-6C34-6EC9-39A269CE76E7}"/>
              </a:ext>
            </a:extLst>
          </p:cNvPr>
          <p:cNvSpPr txBox="1"/>
          <p:nvPr/>
        </p:nvSpPr>
        <p:spPr>
          <a:xfrm rot="2438395">
            <a:off x="2448157" y="3949059"/>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0" name="TextBox 69">
            <a:extLst>
              <a:ext uri="{FF2B5EF4-FFF2-40B4-BE49-F238E27FC236}">
                <a16:creationId xmlns:a16="http://schemas.microsoft.com/office/drawing/2014/main" id="{54182E84-9C9F-C5AF-1EF0-74B530ED3DE7}"/>
              </a:ext>
            </a:extLst>
          </p:cNvPr>
          <p:cNvSpPr txBox="1"/>
          <p:nvPr/>
        </p:nvSpPr>
        <p:spPr>
          <a:xfrm rot="2438395">
            <a:off x="5588617" y="3936873"/>
            <a:ext cx="732893"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12:00pm</a:t>
            </a:r>
          </a:p>
        </p:txBody>
      </p:sp>
      <p:sp>
        <p:nvSpPr>
          <p:cNvPr id="71" name="TextBox 70">
            <a:extLst>
              <a:ext uri="{FF2B5EF4-FFF2-40B4-BE49-F238E27FC236}">
                <a16:creationId xmlns:a16="http://schemas.microsoft.com/office/drawing/2014/main" id="{88B323D2-C74F-E0B0-1F1D-24EABD812B2A}"/>
              </a:ext>
            </a:extLst>
          </p:cNvPr>
          <p:cNvSpPr txBox="1"/>
          <p:nvPr/>
        </p:nvSpPr>
        <p:spPr>
          <a:xfrm rot="2438395">
            <a:off x="8744055" y="3930950"/>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2" name="TextBox 71">
            <a:extLst>
              <a:ext uri="{FF2B5EF4-FFF2-40B4-BE49-F238E27FC236}">
                <a16:creationId xmlns:a16="http://schemas.microsoft.com/office/drawing/2014/main" id="{34772EDB-D326-CDAF-E579-D2E46F9C7667}"/>
              </a:ext>
            </a:extLst>
          </p:cNvPr>
          <p:cNvSpPr txBox="1"/>
          <p:nvPr/>
        </p:nvSpPr>
        <p:spPr>
          <a:xfrm rot="2438395">
            <a:off x="4027804" y="3905255"/>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3" name="TextBox 72">
            <a:extLst>
              <a:ext uri="{FF2B5EF4-FFF2-40B4-BE49-F238E27FC236}">
                <a16:creationId xmlns:a16="http://schemas.microsoft.com/office/drawing/2014/main" id="{028C3C07-74C8-F6F6-8EC5-276498FD9C52}"/>
              </a:ext>
            </a:extLst>
          </p:cNvPr>
          <p:cNvSpPr txBox="1"/>
          <p:nvPr/>
        </p:nvSpPr>
        <p:spPr>
          <a:xfrm rot="2438395">
            <a:off x="10332832" y="3919914"/>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4" name="TextBox 73">
            <a:extLst>
              <a:ext uri="{FF2B5EF4-FFF2-40B4-BE49-F238E27FC236}">
                <a16:creationId xmlns:a16="http://schemas.microsoft.com/office/drawing/2014/main" id="{62FF5403-8D33-E50A-550C-0A07660BC920}"/>
              </a:ext>
            </a:extLst>
          </p:cNvPr>
          <p:cNvSpPr txBox="1"/>
          <p:nvPr/>
        </p:nvSpPr>
        <p:spPr>
          <a:xfrm rot="2438395">
            <a:off x="7175844" y="3908270"/>
            <a:ext cx="657552"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6:00pm</a:t>
            </a:r>
          </a:p>
        </p:txBody>
      </p:sp>
      <p:sp>
        <p:nvSpPr>
          <p:cNvPr id="87" name="TextBox 86">
            <a:extLst>
              <a:ext uri="{FF2B5EF4-FFF2-40B4-BE49-F238E27FC236}">
                <a16:creationId xmlns:a16="http://schemas.microsoft.com/office/drawing/2014/main" id="{A1627298-DC33-4C34-3E1F-DD87BFDEEF41}"/>
              </a:ext>
            </a:extLst>
          </p:cNvPr>
          <p:cNvSpPr txBox="1"/>
          <p:nvPr/>
        </p:nvSpPr>
        <p:spPr>
          <a:xfrm>
            <a:off x="742221" y="2888382"/>
            <a:ext cx="170912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previously collected data</a:t>
            </a:r>
          </a:p>
        </p:txBody>
      </p:sp>
      <p:pic>
        <p:nvPicPr>
          <p:cNvPr id="11" name="Graphic 10" descr="Phone Vibration with solid fill">
            <a:extLst>
              <a:ext uri="{FF2B5EF4-FFF2-40B4-BE49-F238E27FC236}">
                <a16:creationId xmlns:a16="http://schemas.microsoft.com/office/drawing/2014/main" id="{CF5ADD2B-12C6-D687-FC4F-4B134D3E0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295" y="2151133"/>
            <a:ext cx="726511" cy="726511"/>
          </a:xfrm>
          <a:prstGeom prst="rect">
            <a:avLst/>
          </a:prstGeom>
        </p:spPr>
      </p:pic>
      <p:pic>
        <p:nvPicPr>
          <p:cNvPr id="16" name="Graphic 15" descr="Arrow: Counter-clockwise curve with solid fill">
            <a:extLst>
              <a:ext uri="{FF2B5EF4-FFF2-40B4-BE49-F238E27FC236}">
                <a16:creationId xmlns:a16="http://schemas.microsoft.com/office/drawing/2014/main" id="{C52DA065-D1F1-5F38-58FD-BC4402686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825143" flipV="1">
            <a:off x="1888510" y="1775584"/>
            <a:ext cx="1246253" cy="1203981"/>
          </a:xfrm>
          <a:prstGeom prst="rect">
            <a:avLst/>
          </a:prstGeom>
        </p:spPr>
      </p:pic>
    </p:spTree>
    <p:extLst>
      <p:ext uri="{BB962C8B-B14F-4D97-AF65-F5344CB8AC3E}">
        <p14:creationId xmlns:p14="http://schemas.microsoft.com/office/powerpoint/2010/main" val="80727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nodeType="clickEffect">
                                  <p:stCondLst>
                                    <p:cond delay="0"/>
                                  </p:stCondLst>
                                  <p:childTnLst>
                                    <p:animMotion origin="layout" path="M 0 0 L 0.02226 0 " pathEditMode="relative" ptsTypes="AA">
                                      <p:cBhvr>
                                        <p:cTn id="96" dur="2000" fill="hold"/>
                                        <p:tgtEl>
                                          <p:spTgt spid="11"/>
                                        </p:tgtEl>
                                        <p:attrNameLst>
                                          <p:attrName>ppt_x</p:attrName>
                                          <p:attrName>ppt_y</p:attrName>
                                        </p:attrNameLst>
                                      </p:cBhvr>
                                    </p:animMotion>
                                  </p:childTnLst>
                                </p:cTn>
                              </p:par>
                              <p:par>
                                <p:cTn id="97" presetID="0" presetClass="path" presetSubtype="0" accel="50000" decel="50000" fill="hold" grpId="1" nodeType="withEffect">
                                  <p:stCondLst>
                                    <p:cond delay="0"/>
                                  </p:stCondLst>
                                  <p:childTnLst>
                                    <p:animMotion origin="layout" path="M 0 0 L 0.02226 0 " pathEditMode="relative" ptsTypes="AA">
                                      <p:cBhvr>
                                        <p:cTn id="98" dur="2000" fill="hold"/>
                                        <p:tgtEl>
                                          <p:spTgt spid="87"/>
                                        </p:tgtEl>
                                        <p:attrNameLst>
                                          <p:attrName>ppt_x</p:attrName>
                                          <p:attrName>ppt_y</p:attrName>
                                        </p:attrNameLst>
                                      </p:cBhvr>
                                    </p:animMotion>
                                  </p:childTnLst>
                                </p:cTn>
                              </p:par>
                              <p:par>
                                <p:cTn id="99" presetID="0" presetClass="path" presetSubtype="0" accel="50000" decel="50000" fill="hold" nodeType="withEffect">
                                  <p:stCondLst>
                                    <p:cond delay="0"/>
                                  </p:stCondLst>
                                  <p:childTnLst>
                                    <p:animMotion origin="layout" path="M 0 0 L 0.02226 0 " pathEditMode="relative" ptsTypes="AA">
                                      <p:cBhvr>
                                        <p:cTn id="100" dur="2000" fill="hold"/>
                                        <p:tgtEl>
                                          <p:spTgt spid="16"/>
                                        </p:tgtEl>
                                        <p:attrNameLst>
                                          <p:attrName>ppt_x</p:attrName>
                                          <p:attrName>ppt_y</p:attrName>
                                        </p:attrNameLst>
                                      </p:cBhvr>
                                    </p:animMotion>
                                  </p:childTnLst>
                                </p:cTn>
                              </p:par>
                              <p:par>
                                <p:cTn id="101" presetID="0" presetClass="path" presetSubtype="0" accel="50000" decel="50000" fill="hold" grpId="1" nodeType="withEffect">
                                  <p:stCondLst>
                                    <p:cond delay="0"/>
                                  </p:stCondLst>
                                  <p:childTnLst>
                                    <p:animMotion origin="layout" path="M 1.04167E-6 2.22222E-6 L 0.02226 2.22222E-6 " pathEditMode="relative" rAng="0" ptsTypes="AA">
                                      <p:cBhvr>
                                        <p:cTn id="102" dur="2000" fill="hold"/>
                                        <p:tgtEl>
                                          <p:spTgt spid="38"/>
                                        </p:tgtEl>
                                        <p:attrNameLst>
                                          <p:attrName>ppt_x</p:attrName>
                                          <p:attrName>ppt_y</p:attrName>
                                        </p:attrNameLst>
                                      </p:cBhvr>
                                      <p:rCtr x="11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animBg="1"/>
      <p:bldP spid="38" grpId="1" animBg="1"/>
      <p:bldP spid="69" grpId="0"/>
      <p:bldP spid="70" grpId="0"/>
      <p:bldP spid="71" grpId="0"/>
      <p:bldP spid="72" grpId="0"/>
      <p:bldP spid="73" grpId="0"/>
      <p:bldP spid="74" grpId="0"/>
      <p:bldP spid="87" grpId="0"/>
      <p:bldP spid="8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t="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BBB93-0C15-E0C1-E74C-B50C7ABE82CB}"/>
              </a:ext>
            </a:extLst>
          </p:cNvPr>
          <p:cNvSpPr txBox="1"/>
          <p:nvPr/>
        </p:nvSpPr>
        <p:spPr>
          <a:xfrm>
            <a:off x="373901" y="1472560"/>
            <a:ext cx="3011594" cy="954107"/>
          </a:xfrm>
          <a:prstGeom prst="rect">
            <a:avLst/>
          </a:prstGeom>
          <a:noFill/>
        </p:spPr>
        <p:txBody>
          <a:bodyPr wrap="none" rtlCol="0">
            <a:spAutoFit/>
          </a:bodyPr>
          <a:lstStyle/>
          <a:p>
            <a:pPr algn="ctr"/>
            <a:r>
              <a:rPr lang="en-US" sz="2800" b="1" dirty="0">
                <a:latin typeface="Aptos Narrow" panose="020B0004020202020204" pitchFamily="34" charset="0"/>
              </a:rPr>
              <a:t>Introduction:</a:t>
            </a:r>
          </a:p>
          <a:p>
            <a:pPr algn="ctr"/>
            <a:r>
              <a:rPr lang="en-US" sz="2800" dirty="0">
                <a:latin typeface="Aptos Narrow" panose="020B0004020202020204" pitchFamily="34" charset="0"/>
              </a:rPr>
              <a:t> Background &amp; Aims</a:t>
            </a:r>
          </a:p>
        </p:txBody>
      </p:sp>
      <p:sp>
        <p:nvSpPr>
          <p:cNvPr id="3" name="TextBox 2">
            <a:extLst>
              <a:ext uri="{FF2B5EF4-FFF2-40B4-BE49-F238E27FC236}">
                <a16:creationId xmlns:a16="http://schemas.microsoft.com/office/drawing/2014/main" id="{4982292B-B7C0-19AC-D900-148002DB739A}"/>
              </a:ext>
            </a:extLst>
          </p:cNvPr>
          <p:cNvSpPr txBox="1"/>
          <p:nvPr/>
        </p:nvSpPr>
        <p:spPr>
          <a:xfrm>
            <a:off x="3385495" y="2642110"/>
            <a:ext cx="3764428" cy="954107"/>
          </a:xfrm>
          <a:prstGeom prst="rect">
            <a:avLst/>
          </a:prstGeom>
          <a:noFill/>
        </p:spPr>
        <p:txBody>
          <a:bodyPr wrap="none" rtlCol="0">
            <a:spAutoFit/>
          </a:bodyPr>
          <a:lstStyle/>
          <a:p>
            <a:pPr algn="ctr"/>
            <a:r>
              <a:rPr lang="en-US" sz="2800" b="1" dirty="0">
                <a:latin typeface="Aptos Narrow" panose="020B0004020202020204" pitchFamily="34" charset="0"/>
              </a:rPr>
              <a:t>Methods:</a:t>
            </a:r>
          </a:p>
          <a:p>
            <a:pPr algn="ctr"/>
            <a:r>
              <a:rPr lang="en-US" sz="2800" dirty="0">
                <a:latin typeface="Aptos Narrow" panose="020B0004020202020204" pitchFamily="34" charset="0"/>
              </a:rPr>
              <a:t>Measures &amp; Analytic Plan</a:t>
            </a:r>
          </a:p>
        </p:txBody>
      </p:sp>
      <p:sp>
        <p:nvSpPr>
          <p:cNvPr id="5" name="Rectangle 4">
            <a:extLst>
              <a:ext uri="{FF2B5EF4-FFF2-40B4-BE49-F238E27FC236}">
                <a16:creationId xmlns:a16="http://schemas.microsoft.com/office/drawing/2014/main" id="{191690FB-B1EE-0107-54F0-E21FEF515B64}"/>
              </a:ext>
            </a:extLst>
          </p:cNvPr>
          <p:cNvSpPr/>
          <p:nvPr/>
        </p:nvSpPr>
        <p:spPr>
          <a:xfrm>
            <a:off x="0" y="0"/>
            <a:ext cx="12192000" cy="798724"/>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5D556E-D14D-46D3-9350-DD944EA6D471}"/>
              </a:ext>
            </a:extLst>
          </p:cNvPr>
          <p:cNvSpPr txBox="1"/>
          <p:nvPr/>
        </p:nvSpPr>
        <p:spPr>
          <a:xfrm>
            <a:off x="8806507" y="377831"/>
            <a:ext cx="3369577" cy="1384995"/>
          </a:xfrm>
          <a:prstGeom prst="rect">
            <a:avLst/>
          </a:prstGeom>
          <a:noFill/>
        </p:spPr>
        <p:txBody>
          <a:bodyPr wrap="none" rtlCol="0">
            <a:spAutoFit/>
          </a:bodyPr>
          <a:lstStyle/>
          <a:p>
            <a:pPr algn="ctr"/>
            <a:r>
              <a:rPr lang="en-US" sz="2800" b="1" dirty="0">
                <a:latin typeface="Aptos Narrow" panose="020B0004020202020204" pitchFamily="34" charset="0"/>
              </a:rPr>
              <a:t>Conclusion:</a:t>
            </a:r>
          </a:p>
          <a:p>
            <a:pPr algn="ctr"/>
            <a:r>
              <a:rPr lang="en-US" sz="2800" dirty="0">
                <a:latin typeface="Aptos Narrow" panose="020B0004020202020204" pitchFamily="34" charset="0"/>
              </a:rPr>
              <a:t>Proposed Study &amp;</a:t>
            </a:r>
          </a:p>
          <a:p>
            <a:pPr algn="ctr"/>
            <a:r>
              <a:rPr lang="en-US" sz="2800" dirty="0">
                <a:latin typeface="Aptos Narrow" panose="020B0004020202020204" pitchFamily="34" charset="0"/>
              </a:rPr>
              <a:t>Contribution to Theory</a:t>
            </a:r>
          </a:p>
        </p:txBody>
      </p:sp>
    </p:spTree>
    <p:extLst>
      <p:ext uri="{BB962C8B-B14F-4D97-AF65-F5344CB8AC3E}">
        <p14:creationId xmlns:p14="http://schemas.microsoft.com/office/powerpoint/2010/main" val="26883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D1DDD440-3895-762D-146F-E9A1D826E67F}"/>
              </a:ext>
            </a:extLst>
          </p:cNvPr>
          <p:cNvCxnSpPr>
            <a:cxnSpLocks/>
          </p:cNvCxnSpPr>
          <p:nvPr/>
        </p:nvCxnSpPr>
        <p:spPr>
          <a:xfrm>
            <a:off x="867656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1F4684C-F0D3-EF7B-0C0B-D14AF5AD7AAB}"/>
              </a:ext>
            </a:extLst>
          </p:cNvPr>
          <p:cNvCxnSpPr>
            <a:cxnSpLocks/>
          </p:cNvCxnSpPr>
          <p:nvPr/>
        </p:nvCxnSpPr>
        <p:spPr>
          <a:xfrm>
            <a:off x="8414724"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AB40D6A-42D8-04E1-0B71-2E14EB403155}"/>
              </a:ext>
            </a:extLst>
          </p:cNvPr>
          <p:cNvCxnSpPr>
            <a:cxnSpLocks/>
          </p:cNvCxnSpPr>
          <p:nvPr/>
        </p:nvCxnSpPr>
        <p:spPr>
          <a:xfrm>
            <a:off x="815288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458BE4B-AA07-1E2C-8687-8A4860A173CD}"/>
              </a:ext>
            </a:extLst>
          </p:cNvPr>
          <p:cNvCxnSpPr>
            <a:cxnSpLocks/>
          </p:cNvCxnSpPr>
          <p:nvPr/>
        </p:nvCxnSpPr>
        <p:spPr>
          <a:xfrm>
            <a:off x="789103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4B51662-6E77-1D70-5B9B-D921C7F186C3}"/>
              </a:ext>
            </a:extLst>
          </p:cNvPr>
          <p:cNvCxnSpPr>
            <a:cxnSpLocks/>
          </p:cNvCxnSpPr>
          <p:nvPr/>
        </p:nvCxnSpPr>
        <p:spPr>
          <a:xfrm>
            <a:off x="762919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06B49EB-9A21-0F47-7AE1-8C4CFB724242}"/>
              </a:ext>
            </a:extLst>
          </p:cNvPr>
          <p:cNvCxnSpPr>
            <a:cxnSpLocks/>
          </p:cNvCxnSpPr>
          <p:nvPr/>
        </p:nvCxnSpPr>
        <p:spPr>
          <a:xfrm>
            <a:off x="710550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BF908DA3-3533-962C-C9A6-F95A22CD335F}"/>
              </a:ext>
            </a:extLst>
          </p:cNvPr>
          <p:cNvCxnSpPr>
            <a:cxnSpLocks/>
          </p:cNvCxnSpPr>
          <p:nvPr/>
        </p:nvCxnSpPr>
        <p:spPr>
          <a:xfrm>
            <a:off x="684366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E05DB2-CB8D-ECB1-3C08-507612F4610D}"/>
              </a:ext>
            </a:extLst>
          </p:cNvPr>
          <p:cNvCxnSpPr>
            <a:cxnSpLocks/>
          </p:cNvCxnSpPr>
          <p:nvPr/>
        </p:nvCxnSpPr>
        <p:spPr>
          <a:xfrm>
            <a:off x="658182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1B2E5EE3-759C-AF37-B768-65A5400A9152}"/>
              </a:ext>
            </a:extLst>
          </p:cNvPr>
          <p:cNvCxnSpPr>
            <a:cxnSpLocks/>
          </p:cNvCxnSpPr>
          <p:nvPr/>
        </p:nvCxnSpPr>
        <p:spPr>
          <a:xfrm>
            <a:off x="631998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B4F4200-8A53-14BC-D058-17806F8CD5E1}"/>
              </a:ext>
            </a:extLst>
          </p:cNvPr>
          <p:cNvCxnSpPr>
            <a:cxnSpLocks/>
          </p:cNvCxnSpPr>
          <p:nvPr/>
        </p:nvCxnSpPr>
        <p:spPr>
          <a:xfrm>
            <a:off x="605813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F5B7B78-E605-7392-63E1-D6996CEC7AF3}"/>
              </a:ext>
            </a:extLst>
          </p:cNvPr>
          <p:cNvCxnSpPr>
            <a:cxnSpLocks/>
          </p:cNvCxnSpPr>
          <p:nvPr/>
        </p:nvCxnSpPr>
        <p:spPr>
          <a:xfrm>
            <a:off x="553445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EBA947D-0C9A-A05C-B2F0-11E979282AEC}"/>
              </a:ext>
            </a:extLst>
          </p:cNvPr>
          <p:cNvCxnSpPr>
            <a:cxnSpLocks/>
          </p:cNvCxnSpPr>
          <p:nvPr/>
        </p:nvCxnSpPr>
        <p:spPr>
          <a:xfrm>
            <a:off x="527260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33A3E33-72B4-6931-9AF8-5D26BB8FC8D3}"/>
              </a:ext>
            </a:extLst>
          </p:cNvPr>
          <p:cNvCxnSpPr>
            <a:cxnSpLocks/>
          </p:cNvCxnSpPr>
          <p:nvPr/>
        </p:nvCxnSpPr>
        <p:spPr>
          <a:xfrm>
            <a:off x="501076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34C400E-647F-0C1E-FC19-4F95C684E0E6}"/>
              </a:ext>
            </a:extLst>
          </p:cNvPr>
          <p:cNvCxnSpPr>
            <a:cxnSpLocks/>
          </p:cNvCxnSpPr>
          <p:nvPr/>
        </p:nvCxnSpPr>
        <p:spPr>
          <a:xfrm>
            <a:off x="474892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3A3E577-20FB-2BA7-EB07-818B3F89805E}"/>
              </a:ext>
            </a:extLst>
          </p:cNvPr>
          <p:cNvCxnSpPr>
            <a:cxnSpLocks/>
          </p:cNvCxnSpPr>
          <p:nvPr/>
        </p:nvCxnSpPr>
        <p:spPr>
          <a:xfrm>
            <a:off x="448707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06A968F-0448-8DE2-61D4-FCDDD03AE439}"/>
              </a:ext>
            </a:extLst>
          </p:cNvPr>
          <p:cNvCxnSpPr>
            <a:cxnSpLocks/>
          </p:cNvCxnSpPr>
          <p:nvPr/>
        </p:nvCxnSpPr>
        <p:spPr>
          <a:xfrm>
            <a:off x="396339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3D050F3-8E85-A62D-2B12-F5866FED7C18}"/>
              </a:ext>
            </a:extLst>
          </p:cNvPr>
          <p:cNvCxnSpPr>
            <a:cxnSpLocks/>
          </p:cNvCxnSpPr>
          <p:nvPr/>
        </p:nvCxnSpPr>
        <p:spPr>
          <a:xfrm>
            <a:off x="370155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EB69F89-E1DF-AD02-DC0F-2DD43C845178}"/>
              </a:ext>
            </a:extLst>
          </p:cNvPr>
          <p:cNvCxnSpPr>
            <a:cxnSpLocks/>
          </p:cNvCxnSpPr>
          <p:nvPr/>
        </p:nvCxnSpPr>
        <p:spPr>
          <a:xfrm>
            <a:off x="343970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22C2B03-BCA8-67E0-304B-5D3C2222E846}"/>
              </a:ext>
            </a:extLst>
          </p:cNvPr>
          <p:cNvCxnSpPr>
            <a:cxnSpLocks/>
          </p:cNvCxnSpPr>
          <p:nvPr/>
        </p:nvCxnSpPr>
        <p:spPr>
          <a:xfrm>
            <a:off x="3177864"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435DB1F1-E633-597F-DE3B-751B7462EFE0}"/>
              </a:ext>
            </a:extLst>
          </p:cNvPr>
          <p:cNvSpPr txBox="1"/>
          <p:nvPr/>
        </p:nvSpPr>
        <p:spPr>
          <a:xfrm>
            <a:off x="525373" y="228294"/>
            <a:ext cx="424379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Measures: lapses</a:t>
            </a:r>
          </a:p>
        </p:txBody>
      </p:sp>
      <p:sp>
        <p:nvSpPr>
          <p:cNvPr id="3" name="TextBox 2">
            <a:extLst>
              <a:ext uri="{FF2B5EF4-FFF2-40B4-BE49-F238E27FC236}">
                <a16:creationId xmlns:a16="http://schemas.microsoft.com/office/drawing/2014/main" id="{E83F0A87-6341-BBA9-6B1F-3C4375BD0A8E}"/>
              </a:ext>
            </a:extLst>
          </p:cNvPr>
          <p:cNvSpPr txBox="1"/>
          <p:nvPr/>
        </p:nvSpPr>
        <p:spPr>
          <a:xfrm>
            <a:off x="572277" y="1240331"/>
            <a:ext cx="1075771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Next-day lapse occurrence predicted in 24-hour rolling windows</a:t>
            </a:r>
          </a:p>
        </p:txBody>
      </p:sp>
      <p:sp>
        <p:nvSpPr>
          <p:cNvPr id="6" name="TextBox 5">
            <a:extLst>
              <a:ext uri="{FF2B5EF4-FFF2-40B4-BE49-F238E27FC236}">
                <a16:creationId xmlns:a16="http://schemas.microsoft.com/office/drawing/2014/main" id="{4A0C98F8-A542-62A3-BDAF-D5F3AD2AFE01}"/>
              </a:ext>
            </a:extLst>
          </p:cNvPr>
          <p:cNvSpPr txBox="1"/>
          <p:nvPr/>
        </p:nvSpPr>
        <p:spPr>
          <a:xfrm>
            <a:off x="525373" y="4417789"/>
            <a:ext cx="10674839" cy="1569660"/>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Lapse and no lapse occurrences identified from daily survey question, </a:t>
            </a:r>
            <a:r>
              <a:rPr lang="en-US" sz="2400" b="1" dirty="0">
                <a:solidFill>
                  <a:srgbClr val="AF2021"/>
                </a:solidFill>
                <a:latin typeface="Arial" panose="020B0604020202020204" pitchFamily="34" charset="0"/>
                <a:cs typeface="Arial" panose="020B0604020202020204" pitchFamily="34" charset="0"/>
              </a:rPr>
              <a:t>“Have you drank any alcohol that you have not yet reported?”</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Participants who responded </a:t>
            </a:r>
            <a:r>
              <a:rPr lang="en-US" sz="2400" b="1" dirty="0">
                <a:solidFill>
                  <a:srgbClr val="AF2021"/>
                </a:solidFill>
                <a:latin typeface="Arial" panose="020B0604020202020204" pitchFamily="34" charset="0"/>
                <a:cs typeface="Arial" panose="020B0604020202020204" pitchFamily="34" charset="0"/>
              </a:rPr>
              <a:t>yes</a:t>
            </a:r>
            <a:r>
              <a:rPr lang="en-US" sz="2400" dirty="0">
                <a:latin typeface="Arial" panose="020B0604020202020204" pitchFamily="34" charset="0"/>
                <a:cs typeface="Arial" panose="020B0604020202020204" pitchFamily="34" charset="0"/>
              </a:rPr>
              <a:t> to this question were then asked to report date and hour of start and end of drinking episode</a:t>
            </a:r>
          </a:p>
        </p:txBody>
      </p:sp>
      <p:cxnSp>
        <p:nvCxnSpPr>
          <p:cNvPr id="7" name="Straight Connector 6">
            <a:extLst>
              <a:ext uri="{FF2B5EF4-FFF2-40B4-BE49-F238E27FC236}">
                <a16:creationId xmlns:a16="http://schemas.microsoft.com/office/drawing/2014/main" id="{3973764F-4297-3BDE-DF27-19F801B11DFB}"/>
              </a:ext>
            </a:extLst>
          </p:cNvPr>
          <p:cNvCxnSpPr>
            <a:cxnSpLocks/>
          </p:cNvCxnSpPr>
          <p:nvPr/>
        </p:nvCxnSpPr>
        <p:spPr>
          <a:xfrm>
            <a:off x="2644558" y="3511750"/>
            <a:ext cx="7872413"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3F96A1E-B158-4276-C1C5-4678B7B54A30}"/>
              </a:ext>
            </a:extLst>
          </p:cNvPr>
          <p:cNvCxnSpPr>
            <a:cxnSpLocks/>
          </p:cNvCxnSpPr>
          <p:nvPr/>
        </p:nvCxnSpPr>
        <p:spPr>
          <a:xfrm>
            <a:off x="2644558"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732C31A0-68F9-7341-2198-98AE574CA688}"/>
              </a:ext>
            </a:extLst>
          </p:cNvPr>
          <p:cNvCxnSpPr>
            <a:cxnSpLocks/>
          </p:cNvCxnSpPr>
          <p:nvPr/>
        </p:nvCxnSpPr>
        <p:spPr>
          <a:xfrm>
            <a:off x="291602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B1E5AC0-9840-A92D-43BA-2D9A8A15F625}"/>
              </a:ext>
            </a:extLst>
          </p:cNvPr>
          <p:cNvCxnSpPr>
            <a:cxnSpLocks/>
          </p:cNvCxnSpPr>
          <p:nvPr/>
        </p:nvCxnSpPr>
        <p:spPr>
          <a:xfrm>
            <a:off x="4225236"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4FB8E1F-5CC8-A7A5-C8B9-D8142E992CE1}"/>
              </a:ext>
            </a:extLst>
          </p:cNvPr>
          <p:cNvCxnSpPr>
            <a:cxnSpLocks/>
          </p:cNvCxnSpPr>
          <p:nvPr/>
        </p:nvCxnSpPr>
        <p:spPr>
          <a:xfrm>
            <a:off x="5796294"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6C7E600-746B-498B-C088-C9AC38AF96FC}"/>
              </a:ext>
            </a:extLst>
          </p:cNvPr>
          <p:cNvCxnSpPr>
            <a:cxnSpLocks/>
          </p:cNvCxnSpPr>
          <p:nvPr/>
        </p:nvCxnSpPr>
        <p:spPr>
          <a:xfrm>
            <a:off x="7367352"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A22EE89-8CD2-880A-B89E-3CAE98283D37}"/>
              </a:ext>
            </a:extLst>
          </p:cNvPr>
          <p:cNvCxnSpPr>
            <a:cxnSpLocks/>
          </p:cNvCxnSpPr>
          <p:nvPr/>
        </p:nvCxnSpPr>
        <p:spPr>
          <a:xfrm>
            <a:off x="8938410"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5867ADDB-FB16-256E-62E9-F07DCF6AAEFF}"/>
              </a:ext>
            </a:extLst>
          </p:cNvPr>
          <p:cNvCxnSpPr>
            <a:cxnSpLocks/>
          </p:cNvCxnSpPr>
          <p:nvPr/>
        </p:nvCxnSpPr>
        <p:spPr>
          <a:xfrm>
            <a:off x="10516971" y="3209331"/>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38" name="Rounded Rectangle 37">
            <a:extLst>
              <a:ext uri="{FF2B5EF4-FFF2-40B4-BE49-F238E27FC236}">
                <a16:creationId xmlns:a16="http://schemas.microsoft.com/office/drawing/2014/main" id="{81B28CB5-D7AE-B739-7D4E-FC18C6367351}"/>
              </a:ext>
            </a:extLst>
          </p:cNvPr>
          <p:cNvSpPr/>
          <p:nvPr/>
        </p:nvSpPr>
        <p:spPr>
          <a:xfrm>
            <a:off x="2936312" y="2888002"/>
            <a:ext cx="6243649" cy="604838"/>
          </a:xfrm>
          <a:prstGeom prst="roundRect">
            <a:avLst/>
          </a:prstGeom>
          <a:solidFill>
            <a:srgbClr val="AF2021">
              <a:alpha val="50163"/>
            </a:srgbClr>
          </a:solidFill>
          <a:ln>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938B8CF-A6D8-2384-473C-DC2ABE284431}"/>
              </a:ext>
            </a:extLst>
          </p:cNvPr>
          <p:cNvCxnSpPr>
            <a:cxnSpLocks/>
          </p:cNvCxnSpPr>
          <p:nvPr/>
        </p:nvCxnSpPr>
        <p:spPr>
          <a:xfrm>
            <a:off x="920025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364DCA4-4561-9AC1-04BA-66ADF1B96BF4}"/>
              </a:ext>
            </a:extLst>
          </p:cNvPr>
          <p:cNvCxnSpPr>
            <a:cxnSpLocks/>
          </p:cNvCxnSpPr>
          <p:nvPr/>
        </p:nvCxnSpPr>
        <p:spPr>
          <a:xfrm>
            <a:off x="946209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65FF09B9-0086-EA2F-41E5-69E38C84A028}"/>
              </a:ext>
            </a:extLst>
          </p:cNvPr>
          <p:cNvCxnSpPr>
            <a:cxnSpLocks/>
          </p:cNvCxnSpPr>
          <p:nvPr/>
        </p:nvCxnSpPr>
        <p:spPr>
          <a:xfrm>
            <a:off x="972393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D7C3B2D-072D-3777-B9D1-D650A32B614B}"/>
              </a:ext>
            </a:extLst>
          </p:cNvPr>
          <p:cNvCxnSpPr>
            <a:cxnSpLocks/>
          </p:cNvCxnSpPr>
          <p:nvPr/>
        </p:nvCxnSpPr>
        <p:spPr>
          <a:xfrm>
            <a:off x="998578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0952AD6-ABDE-E86D-1E7B-8D5B7B55E368}"/>
              </a:ext>
            </a:extLst>
          </p:cNvPr>
          <p:cNvCxnSpPr>
            <a:cxnSpLocks/>
          </p:cNvCxnSpPr>
          <p:nvPr/>
        </p:nvCxnSpPr>
        <p:spPr>
          <a:xfrm>
            <a:off x="10247631"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2D34ABD0-2ECC-6C34-6EC9-39A269CE76E7}"/>
              </a:ext>
            </a:extLst>
          </p:cNvPr>
          <p:cNvSpPr txBox="1"/>
          <p:nvPr/>
        </p:nvSpPr>
        <p:spPr>
          <a:xfrm rot="2438395">
            <a:off x="2448157" y="3949059"/>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0" name="TextBox 69">
            <a:extLst>
              <a:ext uri="{FF2B5EF4-FFF2-40B4-BE49-F238E27FC236}">
                <a16:creationId xmlns:a16="http://schemas.microsoft.com/office/drawing/2014/main" id="{54182E84-9C9F-C5AF-1EF0-74B530ED3DE7}"/>
              </a:ext>
            </a:extLst>
          </p:cNvPr>
          <p:cNvSpPr txBox="1"/>
          <p:nvPr/>
        </p:nvSpPr>
        <p:spPr>
          <a:xfrm rot="2438395">
            <a:off x="5588617" y="3936873"/>
            <a:ext cx="732893"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12:00pm</a:t>
            </a:r>
          </a:p>
        </p:txBody>
      </p:sp>
      <p:sp>
        <p:nvSpPr>
          <p:cNvPr id="71" name="TextBox 70">
            <a:extLst>
              <a:ext uri="{FF2B5EF4-FFF2-40B4-BE49-F238E27FC236}">
                <a16:creationId xmlns:a16="http://schemas.microsoft.com/office/drawing/2014/main" id="{88B323D2-C74F-E0B0-1F1D-24EABD812B2A}"/>
              </a:ext>
            </a:extLst>
          </p:cNvPr>
          <p:cNvSpPr txBox="1"/>
          <p:nvPr/>
        </p:nvSpPr>
        <p:spPr>
          <a:xfrm rot="2438395">
            <a:off x="8744055" y="3930950"/>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2" name="TextBox 71">
            <a:extLst>
              <a:ext uri="{FF2B5EF4-FFF2-40B4-BE49-F238E27FC236}">
                <a16:creationId xmlns:a16="http://schemas.microsoft.com/office/drawing/2014/main" id="{34772EDB-D326-CDAF-E579-D2E46F9C7667}"/>
              </a:ext>
            </a:extLst>
          </p:cNvPr>
          <p:cNvSpPr txBox="1"/>
          <p:nvPr/>
        </p:nvSpPr>
        <p:spPr>
          <a:xfrm rot="2438395">
            <a:off x="4027804" y="3905255"/>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3" name="TextBox 72">
            <a:extLst>
              <a:ext uri="{FF2B5EF4-FFF2-40B4-BE49-F238E27FC236}">
                <a16:creationId xmlns:a16="http://schemas.microsoft.com/office/drawing/2014/main" id="{028C3C07-74C8-F6F6-8EC5-276498FD9C52}"/>
              </a:ext>
            </a:extLst>
          </p:cNvPr>
          <p:cNvSpPr txBox="1"/>
          <p:nvPr/>
        </p:nvSpPr>
        <p:spPr>
          <a:xfrm rot="2438395">
            <a:off x="10332832" y="3919914"/>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4" name="TextBox 73">
            <a:extLst>
              <a:ext uri="{FF2B5EF4-FFF2-40B4-BE49-F238E27FC236}">
                <a16:creationId xmlns:a16="http://schemas.microsoft.com/office/drawing/2014/main" id="{62FF5403-8D33-E50A-550C-0A07660BC920}"/>
              </a:ext>
            </a:extLst>
          </p:cNvPr>
          <p:cNvSpPr txBox="1"/>
          <p:nvPr/>
        </p:nvSpPr>
        <p:spPr>
          <a:xfrm rot="2438395">
            <a:off x="7175844" y="3908270"/>
            <a:ext cx="657552"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6:00pm</a:t>
            </a:r>
          </a:p>
        </p:txBody>
      </p:sp>
      <p:sp>
        <p:nvSpPr>
          <p:cNvPr id="87" name="TextBox 86">
            <a:extLst>
              <a:ext uri="{FF2B5EF4-FFF2-40B4-BE49-F238E27FC236}">
                <a16:creationId xmlns:a16="http://schemas.microsoft.com/office/drawing/2014/main" id="{A1627298-DC33-4C34-3E1F-DD87BFDEEF41}"/>
              </a:ext>
            </a:extLst>
          </p:cNvPr>
          <p:cNvSpPr txBox="1"/>
          <p:nvPr/>
        </p:nvSpPr>
        <p:spPr>
          <a:xfrm>
            <a:off x="1013897" y="2889840"/>
            <a:ext cx="170912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previously collected data</a:t>
            </a:r>
          </a:p>
        </p:txBody>
      </p:sp>
      <p:pic>
        <p:nvPicPr>
          <p:cNvPr id="11" name="Graphic 10" descr="Phone Vibration with solid fill">
            <a:extLst>
              <a:ext uri="{FF2B5EF4-FFF2-40B4-BE49-F238E27FC236}">
                <a16:creationId xmlns:a16="http://schemas.microsoft.com/office/drawing/2014/main" id="{CF5ADD2B-12C6-D687-FC4F-4B134D3E0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6971" y="2152591"/>
            <a:ext cx="726511" cy="726511"/>
          </a:xfrm>
          <a:prstGeom prst="rect">
            <a:avLst/>
          </a:prstGeom>
        </p:spPr>
      </p:pic>
      <p:pic>
        <p:nvPicPr>
          <p:cNvPr id="16" name="Graphic 15" descr="Arrow: Counter-clockwise curve with solid fill">
            <a:extLst>
              <a:ext uri="{FF2B5EF4-FFF2-40B4-BE49-F238E27FC236}">
                <a16:creationId xmlns:a16="http://schemas.microsoft.com/office/drawing/2014/main" id="{C52DA065-D1F1-5F38-58FD-BC4402686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825143" flipV="1">
            <a:off x="2160186" y="1777042"/>
            <a:ext cx="1246253" cy="1203981"/>
          </a:xfrm>
          <a:prstGeom prst="rect">
            <a:avLst/>
          </a:prstGeom>
        </p:spPr>
      </p:pic>
    </p:spTree>
    <p:extLst>
      <p:ext uri="{BB962C8B-B14F-4D97-AF65-F5344CB8AC3E}">
        <p14:creationId xmlns:p14="http://schemas.microsoft.com/office/powerpoint/2010/main" val="425760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E-6 3.7037E-6 L 0.02149 3.7037E-6 " pathEditMode="relative" rAng="0" ptsTypes="AA">
                                      <p:cBhvr>
                                        <p:cTn id="6" dur="2000" fill="hold"/>
                                        <p:tgtEl>
                                          <p:spTgt spid="38"/>
                                        </p:tgtEl>
                                        <p:attrNameLst>
                                          <p:attrName>ppt_x</p:attrName>
                                          <p:attrName>ppt_y</p:attrName>
                                        </p:attrNameLst>
                                      </p:cBhvr>
                                      <p:rCtr x="1068" y="0"/>
                                    </p:animMotion>
                                  </p:childTnLst>
                                </p:cTn>
                              </p:par>
                              <p:par>
                                <p:cTn id="7" presetID="0" presetClass="path" presetSubtype="0" accel="50000" decel="50000" fill="hold" nodeType="withEffect">
                                  <p:stCondLst>
                                    <p:cond delay="0"/>
                                  </p:stCondLst>
                                  <p:childTnLst>
                                    <p:animMotion origin="layout" path="M 4.79167E-6 7.40741E-7 L 0.02148 7.40741E-7 " pathEditMode="relative" rAng="0" ptsTypes="AA">
                                      <p:cBhvr>
                                        <p:cTn id="8" dur="2000" fill="hold"/>
                                        <p:tgtEl>
                                          <p:spTgt spid="16"/>
                                        </p:tgtEl>
                                        <p:attrNameLst>
                                          <p:attrName>ppt_x</p:attrName>
                                          <p:attrName>ppt_y</p:attrName>
                                        </p:attrNameLst>
                                      </p:cBhvr>
                                      <p:rCtr x="1068" y="0"/>
                                    </p:animMotion>
                                  </p:childTnLst>
                                </p:cTn>
                              </p:par>
                              <p:par>
                                <p:cTn id="9" presetID="0" presetClass="path" presetSubtype="0" accel="50000" decel="50000" fill="hold" grpId="0" nodeType="withEffect">
                                  <p:stCondLst>
                                    <p:cond delay="0"/>
                                  </p:stCondLst>
                                  <p:childTnLst>
                                    <p:animMotion origin="layout" path="M 4.79167E-6 -3.7037E-7 L 0.02148 -3.7037E-7 " pathEditMode="relative" rAng="0" ptsTypes="AA">
                                      <p:cBhvr>
                                        <p:cTn id="10" dur="2000" fill="hold"/>
                                        <p:tgtEl>
                                          <p:spTgt spid="87"/>
                                        </p:tgtEl>
                                        <p:attrNameLst>
                                          <p:attrName>ppt_x</p:attrName>
                                          <p:attrName>ppt_y</p:attrName>
                                        </p:attrNameLst>
                                      </p:cBhvr>
                                      <p:rCtr x="1068" y="0"/>
                                    </p:animMotion>
                                  </p:childTnLst>
                                </p:cTn>
                              </p:par>
                              <p:par>
                                <p:cTn id="11" presetID="0" presetClass="path" presetSubtype="0" accel="50000" decel="50000" fill="hold" nodeType="withEffect">
                                  <p:stCondLst>
                                    <p:cond delay="0"/>
                                  </p:stCondLst>
                                  <p:childTnLst>
                                    <p:animMotion origin="layout" path="M -3.33333E-6 1.85185E-6 L 0.02149 1.85185E-6 " pathEditMode="relative" rAng="0" ptsTypes="AA">
                                      <p:cBhvr>
                                        <p:cTn id="12" dur="2000" fill="hold"/>
                                        <p:tgtEl>
                                          <p:spTgt spid="11"/>
                                        </p:tgtEl>
                                        <p:attrNameLst>
                                          <p:attrName>ppt_x</p:attrName>
                                          <p:attrName>ppt_y</p:attrName>
                                        </p:attrNameLst>
                                      </p:cBhvr>
                                      <p:rCtr x="1068"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64474" y="172311"/>
            <a:ext cx="935781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Feature engineering of geolocation data</a:t>
            </a:r>
          </a:p>
        </p:txBody>
      </p:sp>
      <p:sp>
        <p:nvSpPr>
          <p:cNvPr id="8" name="TextBox 7">
            <a:extLst>
              <a:ext uri="{FF2B5EF4-FFF2-40B4-BE49-F238E27FC236}">
                <a16:creationId xmlns:a16="http://schemas.microsoft.com/office/drawing/2014/main" id="{3F9F5EDC-5029-7909-276D-6CF9AD6B43DC}"/>
              </a:ext>
            </a:extLst>
          </p:cNvPr>
          <p:cNvSpPr txBox="1"/>
          <p:nvPr/>
        </p:nvSpPr>
        <p:spPr>
          <a:xfrm>
            <a:off x="634398" y="6389669"/>
            <a:ext cx="11741922" cy="307777"/>
          </a:xfrm>
          <a:prstGeom prst="rect">
            <a:avLst/>
          </a:prstGeom>
          <a:noFill/>
        </p:spPr>
        <p:txBody>
          <a:bodyPr wrap="square">
            <a:spAutoFit/>
          </a:bodyPr>
          <a:lstStyle/>
          <a:p>
            <a:r>
              <a:rPr lang="en-US" sz="1400" dirty="0" err="1">
                <a:solidFill>
                  <a:srgbClr val="790000"/>
                </a:solidFill>
                <a:latin typeface="Arial" panose="020B0604020202020204" pitchFamily="34" charset="0"/>
                <a:cs typeface="Arial" panose="020B0604020202020204" pitchFamily="34" charset="0"/>
              </a:rPr>
              <a:t>Doryab</a:t>
            </a:r>
            <a:r>
              <a:rPr lang="en-US" sz="1400" dirty="0">
                <a:solidFill>
                  <a:srgbClr val="790000"/>
                </a:solidFill>
                <a:latin typeface="Arial" panose="020B0604020202020204" pitchFamily="34" charset="0"/>
                <a:cs typeface="Arial" panose="020B0604020202020204" pitchFamily="34" charset="0"/>
              </a:rPr>
              <a:t> et al., 2019a; Epstein et al., 2014a; Gustafson et al., 2014a; Heller et al., 2020; Kwan et al., 2019; Raugh et al., 2020; Shin &amp; Bae, 2023</a:t>
            </a:r>
          </a:p>
        </p:txBody>
      </p:sp>
      <p:sp>
        <p:nvSpPr>
          <p:cNvPr id="11" name="TextBox 10">
            <a:extLst>
              <a:ext uri="{FF2B5EF4-FFF2-40B4-BE49-F238E27FC236}">
                <a16:creationId xmlns:a16="http://schemas.microsoft.com/office/drawing/2014/main" id="{41D60782-AEE3-72E5-5399-719ADB27142B}"/>
              </a:ext>
            </a:extLst>
          </p:cNvPr>
          <p:cNvSpPr txBox="1"/>
          <p:nvPr/>
        </p:nvSpPr>
        <p:spPr>
          <a:xfrm>
            <a:off x="868345" y="1179022"/>
            <a:ext cx="901099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Contextual information collected at each follow-up visit will be used to </a:t>
            </a:r>
            <a:r>
              <a:rPr lang="en-US" sz="2400" b="1" dirty="0">
                <a:solidFill>
                  <a:srgbClr val="AF2021"/>
                </a:solidFill>
                <a:latin typeface="Arial" panose="020B0604020202020204" pitchFamily="34" charset="0"/>
                <a:cs typeface="Arial" panose="020B0604020202020204" pitchFamily="34" charset="0"/>
              </a:rPr>
              <a:t>enrich</a:t>
            </a:r>
            <a:r>
              <a:rPr lang="en-US" sz="2400" dirty="0">
                <a:latin typeface="Arial" panose="020B0604020202020204" pitchFamily="34" charset="0"/>
                <a:cs typeface="Arial" panose="020B0604020202020204" pitchFamily="34" charset="0"/>
              </a:rPr>
              <a:t> geolocation features</a:t>
            </a:r>
          </a:p>
        </p:txBody>
      </p:sp>
      <p:sp>
        <p:nvSpPr>
          <p:cNvPr id="5" name="Rounded Rectangle 4">
            <a:extLst>
              <a:ext uri="{FF2B5EF4-FFF2-40B4-BE49-F238E27FC236}">
                <a16:creationId xmlns:a16="http://schemas.microsoft.com/office/drawing/2014/main" id="{8779F9B4-E22B-1776-7AB3-3DD17BBD506D}"/>
              </a:ext>
            </a:extLst>
          </p:cNvPr>
          <p:cNvSpPr/>
          <p:nvPr/>
        </p:nvSpPr>
        <p:spPr>
          <a:xfrm>
            <a:off x="4074351" y="2334880"/>
            <a:ext cx="2449162" cy="1079469"/>
          </a:xfrm>
          <a:prstGeom prst="roundRect">
            <a:avLst/>
          </a:prstGeom>
          <a:noFill/>
          <a:ln w="38100">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Proximity to self-reported risky locations</a:t>
            </a:r>
          </a:p>
        </p:txBody>
      </p:sp>
      <p:sp>
        <p:nvSpPr>
          <p:cNvPr id="6" name="Rounded Rectangle 5">
            <a:extLst>
              <a:ext uri="{FF2B5EF4-FFF2-40B4-BE49-F238E27FC236}">
                <a16:creationId xmlns:a16="http://schemas.microsoft.com/office/drawing/2014/main" id="{DE67842E-7EF1-05C7-717E-EF169061D621}"/>
              </a:ext>
            </a:extLst>
          </p:cNvPr>
          <p:cNvSpPr/>
          <p:nvPr/>
        </p:nvSpPr>
        <p:spPr>
          <a:xfrm>
            <a:off x="1408898" y="2352570"/>
            <a:ext cx="2449162" cy="1079469"/>
          </a:xfrm>
          <a:prstGeom prst="round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Time spent at locations assoc. with neg. affect</a:t>
            </a:r>
          </a:p>
        </p:txBody>
      </p:sp>
      <p:sp>
        <p:nvSpPr>
          <p:cNvPr id="7" name="Rounded Rectangle 6">
            <a:extLst>
              <a:ext uri="{FF2B5EF4-FFF2-40B4-BE49-F238E27FC236}">
                <a16:creationId xmlns:a16="http://schemas.microsoft.com/office/drawing/2014/main" id="{F01671D7-21B1-757C-CE48-EF477CC33144}"/>
              </a:ext>
            </a:extLst>
          </p:cNvPr>
          <p:cNvSpPr/>
          <p:nvPr/>
        </p:nvSpPr>
        <p:spPr>
          <a:xfrm>
            <a:off x="6739804" y="3822539"/>
            <a:ext cx="2449162" cy="1079469"/>
          </a:xfrm>
          <a:prstGeom prst="round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Time spent at home (isolation)</a:t>
            </a:r>
          </a:p>
        </p:txBody>
      </p:sp>
      <p:sp>
        <p:nvSpPr>
          <p:cNvPr id="9" name="Rounded Rectangle 8">
            <a:extLst>
              <a:ext uri="{FF2B5EF4-FFF2-40B4-BE49-F238E27FC236}">
                <a16:creationId xmlns:a16="http://schemas.microsoft.com/office/drawing/2014/main" id="{3B8AD5DB-2D97-CDE1-0129-97094B17711A}"/>
              </a:ext>
            </a:extLst>
          </p:cNvPr>
          <p:cNvSpPr/>
          <p:nvPr/>
        </p:nvSpPr>
        <p:spPr>
          <a:xfrm>
            <a:off x="9405257" y="3832499"/>
            <a:ext cx="2449162" cy="1079469"/>
          </a:xfrm>
          <a:prstGeom prst="round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Number of novel environments encountered</a:t>
            </a:r>
          </a:p>
        </p:txBody>
      </p:sp>
      <p:sp>
        <p:nvSpPr>
          <p:cNvPr id="12" name="Rounded Rectangle 11">
            <a:extLst>
              <a:ext uri="{FF2B5EF4-FFF2-40B4-BE49-F238E27FC236}">
                <a16:creationId xmlns:a16="http://schemas.microsoft.com/office/drawing/2014/main" id="{1B731305-2C85-A806-E6C1-6C1B9F3191B6}"/>
              </a:ext>
            </a:extLst>
          </p:cNvPr>
          <p:cNvSpPr/>
          <p:nvPr/>
        </p:nvSpPr>
        <p:spPr>
          <a:xfrm>
            <a:off x="1408898" y="3834152"/>
            <a:ext cx="2449162" cy="1079469"/>
          </a:xfrm>
          <a:prstGeom prst="roundRect">
            <a:avLst/>
          </a:prstGeom>
          <a:noFill/>
          <a:ln w="38100">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Proximity to liquor outlets (e.g., bars)</a:t>
            </a:r>
          </a:p>
        </p:txBody>
      </p:sp>
      <p:sp>
        <p:nvSpPr>
          <p:cNvPr id="13" name="Rounded Rectangle 12">
            <a:extLst>
              <a:ext uri="{FF2B5EF4-FFF2-40B4-BE49-F238E27FC236}">
                <a16:creationId xmlns:a16="http://schemas.microsoft.com/office/drawing/2014/main" id="{E358F048-5E9A-EB2F-38A3-703EC1BC95DB}"/>
              </a:ext>
            </a:extLst>
          </p:cNvPr>
          <p:cNvSpPr/>
          <p:nvPr/>
        </p:nvSpPr>
        <p:spPr>
          <a:xfrm>
            <a:off x="4074351" y="3817680"/>
            <a:ext cx="2449162" cy="1079469"/>
          </a:xfrm>
          <a:prstGeom prst="roundRect">
            <a:avLst/>
          </a:prstGeom>
          <a:noFill/>
          <a:ln w="38100">
            <a:solidFill>
              <a:schemeClr val="bg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Socio-demographic feature space</a:t>
            </a:r>
          </a:p>
        </p:txBody>
      </p:sp>
      <p:sp>
        <p:nvSpPr>
          <p:cNvPr id="14" name="Rounded Rectangle 13">
            <a:extLst>
              <a:ext uri="{FF2B5EF4-FFF2-40B4-BE49-F238E27FC236}">
                <a16:creationId xmlns:a16="http://schemas.microsoft.com/office/drawing/2014/main" id="{DA749299-66C9-A969-035F-1F8EB08DD728}"/>
              </a:ext>
            </a:extLst>
          </p:cNvPr>
          <p:cNvSpPr/>
          <p:nvPr/>
        </p:nvSpPr>
        <p:spPr>
          <a:xfrm>
            <a:off x="9405257" y="2334880"/>
            <a:ext cx="2449162" cy="1079469"/>
          </a:xfrm>
          <a:prstGeom prst="roundRect">
            <a:avLst/>
          </a:prstGeom>
          <a:noFill/>
          <a:ln w="38100">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Time spent at places previously drank</a:t>
            </a:r>
          </a:p>
        </p:txBody>
      </p:sp>
      <p:sp>
        <p:nvSpPr>
          <p:cNvPr id="15" name="Rounded Rectangle 14">
            <a:extLst>
              <a:ext uri="{FF2B5EF4-FFF2-40B4-BE49-F238E27FC236}">
                <a16:creationId xmlns:a16="http://schemas.microsoft.com/office/drawing/2014/main" id="{9423738A-680E-F417-B415-09238F4C9540}"/>
              </a:ext>
            </a:extLst>
          </p:cNvPr>
          <p:cNvSpPr/>
          <p:nvPr/>
        </p:nvSpPr>
        <p:spPr>
          <a:xfrm>
            <a:off x="6739804" y="2334880"/>
            <a:ext cx="2449162" cy="1079469"/>
          </a:xfrm>
          <a:prstGeom prst="roundRect">
            <a:avLst/>
          </a:prstGeom>
          <a:noFill/>
          <a:ln w="38100">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Time spent at/near place to avoid in recovery</a:t>
            </a:r>
          </a:p>
        </p:txBody>
      </p:sp>
      <p:sp>
        <p:nvSpPr>
          <p:cNvPr id="16" name="TextBox 15">
            <a:extLst>
              <a:ext uri="{FF2B5EF4-FFF2-40B4-BE49-F238E27FC236}">
                <a16:creationId xmlns:a16="http://schemas.microsoft.com/office/drawing/2014/main" id="{B554806D-D626-D2E1-0178-8F6359E57584}"/>
              </a:ext>
            </a:extLst>
          </p:cNvPr>
          <p:cNvSpPr txBox="1"/>
          <p:nvPr/>
        </p:nvSpPr>
        <p:spPr>
          <a:xfrm>
            <a:off x="151646" y="2397560"/>
            <a:ext cx="1348543" cy="95410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With participant contextual information</a:t>
            </a:r>
            <a:endParaRPr lang="en-US" sz="1400" b="1" dirty="0"/>
          </a:p>
        </p:txBody>
      </p:sp>
      <p:sp>
        <p:nvSpPr>
          <p:cNvPr id="17" name="TextBox 16">
            <a:extLst>
              <a:ext uri="{FF2B5EF4-FFF2-40B4-BE49-F238E27FC236}">
                <a16:creationId xmlns:a16="http://schemas.microsoft.com/office/drawing/2014/main" id="{3978995A-5953-6799-DA94-EE588012685F}"/>
              </a:ext>
            </a:extLst>
          </p:cNvPr>
          <p:cNvSpPr txBox="1"/>
          <p:nvPr/>
        </p:nvSpPr>
        <p:spPr>
          <a:xfrm>
            <a:off x="151645" y="3880360"/>
            <a:ext cx="1348543" cy="95410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Without participant contextual information</a:t>
            </a:r>
            <a:endParaRPr lang="en-US" sz="1400" b="1" dirty="0"/>
          </a:p>
        </p:txBody>
      </p:sp>
      <p:sp>
        <p:nvSpPr>
          <p:cNvPr id="18" name="TextBox 17">
            <a:extLst>
              <a:ext uri="{FF2B5EF4-FFF2-40B4-BE49-F238E27FC236}">
                <a16:creationId xmlns:a16="http://schemas.microsoft.com/office/drawing/2014/main" id="{0AAC0F4E-1958-CA3F-2AD2-879A506F9147}"/>
              </a:ext>
            </a:extLst>
          </p:cNvPr>
          <p:cNvSpPr txBox="1"/>
          <p:nvPr/>
        </p:nvSpPr>
        <p:spPr>
          <a:xfrm>
            <a:off x="9576852" y="5537864"/>
            <a:ext cx="244916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Affective science literature</a:t>
            </a:r>
            <a:endParaRPr lang="en-US" sz="1400" dirty="0"/>
          </a:p>
        </p:txBody>
      </p:sp>
      <p:sp>
        <p:nvSpPr>
          <p:cNvPr id="19" name="TextBox 18">
            <a:extLst>
              <a:ext uri="{FF2B5EF4-FFF2-40B4-BE49-F238E27FC236}">
                <a16:creationId xmlns:a16="http://schemas.microsoft.com/office/drawing/2014/main" id="{4322A2B6-4E24-A160-79C5-2E266A30C920}"/>
              </a:ext>
            </a:extLst>
          </p:cNvPr>
          <p:cNvSpPr txBox="1"/>
          <p:nvPr/>
        </p:nvSpPr>
        <p:spPr>
          <a:xfrm>
            <a:off x="9576852" y="5297922"/>
            <a:ext cx="244916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Substance use literature</a:t>
            </a:r>
            <a:endParaRPr lang="en-US" sz="1400" dirty="0"/>
          </a:p>
        </p:txBody>
      </p:sp>
      <p:sp>
        <p:nvSpPr>
          <p:cNvPr id="20" name="TextBox 19">
            <a:extLst>
              <a:ext uri="{FF2B5EF4-FFF2-40B4-BE49-F238E27FC236}">
                <a16:creationId xmlns:a16="http://schemas.microsoft.com/office/drawing/2014/main" id="{837F6A01-249A-965C-BA29-C57F1B15BEBE}"/>
              </a:ext>
            </a:extLst>
          </p:cNvPr>
          <p:cNvSpPr txBox="1"/>
          <p:nvPr/>
        </p:nvSpPr>
        <p:spPr>
          <a:xfrm>
            <a:off x="9576852" y="5787573"/>
            <a:ext cx="244916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Both</a:t>
            </a:r>
            <a:endParaRPr lang="en-US" sz="1400" dirty="0"/>
          </a:p>
        </p:txBody>
      </p:sp>
      <p:sp>
        <p:nvSpPr>
          <p:cNvPr id="21" name="Oval 20">
            <a:extLst>
              <a:ext uri="{FF2B5EF4-FFF2-40B4-BE49-F238E27FC236}">
                <a16:creationId xmlns:a16="http://schemas.microsoft.com/office/drawing/2014/main" id="{92430374-F116-40F3-1B96-3DC3233A2C80}"/>
              </a:ext>
            </a:extLst>
          </p:cNvPr>
          <p:cNvSpPr/>
          <p:nvPr/>
        </p:nvSpPr>
        <p:spPr>
          <a:xfrm>
            <a:off x="9333411" y="5371068"/>
            <a:ext cx="150223" cy="150223"/>
          </a:xfrm>
          <a:prstGeom prst="ellipse">
            <a:avLst/>
          </a:prstGeom>
          <a:solidFill>
            <a:srgbClr val="AF2021"/>
          </a:solidFill>
          <a:ln>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D9AA65C-4E55-F8E7-26D6-DE50E4692D28}"/>
              </a:ext>
            </a:extLst>
          </p:cNvPr>
          <p:cNvSpPr/>
          <p:nvPr/>
        </p:nvSpPr>
        <p:spPr>
          <a:xfrm>
            <a:off x="9333411" y="5613018"/>
            <a:ext cx="150223" cy="150223"/>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AAD344D-F994-2E93-3D31-4F64841671F1}"/>
              </a:ext>
            </a:extLst>
          </p:cNvPr>
          <p:cNvSpPr/>
          <p:nvPr/>
        </p:nvSpPr>
        <p:spPr>
          <a:xfrm>
            <a:off x="9333411" y="5862923"/>
            <a:ext cx="150223" cy="150223"/>
          </a:xfrm>
          <a:prstGeom prst="ellips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58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5" grpId="0" animBg="1"/>
      <p:bldP spid="6" grpId="0" animBg="1"/>
      <p:bldP spid="7" grpId="0" animBg="1"/>
      <p:bldP spid="9" grpId="0" animBg="1"/>
      <p:bldP spid="12" grpId="0" animBg="1"/>
      <p:bldP spid="13" grpId="0" animBg="1"/>
      <p:bldP spid="14" grpId="0" animBg="1"/>
      <p:bldP spid="15" grpId="0" animBg="1"/>
      <p:bldP spid="16" grpId="0"/>
      <p:bldP spid="17" grpId="0"/>
      <p:bldP spid="18" grpId="0"/>
      <p:bldP spid="19" grpId="0"/>
      <p:bldP spid="20" grpId="0"/>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05922" y="190972"/>
            <a:ext cx="921213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 development &amp; performance</a:t>
            </a:r>
          </a:p>
        </p:txBody>
      </p:sp>
      <p:sp>
        <p:nvSpPr>
          <p:cNvPr id="3" name="TextBox 2">
            <a:extLst>
              <a:ext uri="{FF2B5EF4-FFF2-40B4-BE49-F238E27FC236}">
                <a16:creationId xmlns:a16="http://schemas.microsoft.com/office/drawing/2014/main" id="{69D4492A-B4B9-7766-DAAD-022136A7B0EE}"/>
              </a:ext>
            </a:extLst>
          </p:cNvPr>
          <p:cNvSpPr txBox="1"/>
          <p:nvPr/>
        </p:nvSpPr>
        <p:spPr>
          <a:xfrm>
            <a:off x="572277" y="1240331"/>
            <a:ext cx="1075485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Several classification candidate machine learning algorithms will be considered</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Trained and assessed using </a:t>
            </a:r>
            <a:r>
              <a:rPr lang="en-US" sz="2400" b="1" dirty="0">
                <a:solidFill>
                  <a:srgbClr val="AF2021"/>
                </a:solidFill>
                <a:latin typeface="Arial" panose="020B0604020202020204" pitchFamily="34" charset="0"/>
                <a:cs typeface="Arial" panose="020B0604020202020204" pitchFamily="34" charset="0"/>
              </a:rPr>
              <a:t>grouped, nested </a:t>
            </a:r>
            <a:r>
              <a:rPr lang="en-US" sz="2400" b="1" i="1" dirty="0">
                <a:solidFill>
                  <a:srgbClr val="AF2021"/>
                </a:solidFill>
                <a:latin typeface="Arial" panose="020B0604020202020204" pitchFamily="34" charset="0"/>
                <a:cs typeface="Arial" panose="020B0604020202020204" pitchFamily="34" charset="0"/>
              </a:rPr>
              <a:t>k</a:t>
            </a:r>
            <a:r>
              <a:rPr lang="en-US" sz="2400" b="1" dirty="0">
                <a:solidFill>
                  <a:srgbClr val="AF2021"/>
                </a:solidFill>
                <a:latin typeface="Arial" panose="020B0604020202020204" pitchFamily="34" charset="0"/>
                <a:cs typeface="Arial" panose="020B0604020202020204" pitchFamily="34" charset="0"/>
              </a:rPr>
              <a:t>-fold cross-validation</a:t>
            </a:r>
            <a:br>
              <a:rPr lang="en-US" sz="2400" b="1" dirty="0">
                <a:solidFill>
                  <a:srgbClr val="AF2021"/>
                </a:solidFill>
                <a:latin typeface="Arial" panose="020B0604020202020204" pitchFamily="34" charset="0"/>
                <a:cs typeface="Arial" panose="020B0604020202020204" pitchFamily="34" charset="0"/>
              </a:rPr>
            </a:br>
            <a:endParaRPr lang="en-US" sz="2400" b="1" dirty="0">
              <a:solidFill>
                <a:srgbClr val="AF202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Best model configuration selected using </a:t>
            </a:r>
            <a:r>
              <a:rPr lang="en-US" sz="2400" b="1" dirty="0">
                <a:solidFill>
                  <a:srgbClr val="AF2021"/>
                </a:solidFill>
                <a:latin typeface="Arial" panose="020B0604020202020204" pitchFamily="34" charset="0"/>
                <a:cs typeface="Arial" panose="020B0604020202020204" pitchFamily="34" charset="0"/>
              </a:rPr>
              <a:t>median area under the Receiver Operating Characteristic curve (</a:t>
            </a:r>
            <a:r>
              <a:rPr lang="en-US" sz="2400" b="1" dirty="0" err="1">
                <a:solidFill>
                  <a:srgbClr val="AF2021"/>
                </a:solidFill>
                <a:latin typeface="Arial" panose="020B0604020202020204" pitchFamily="34" charset="0"/>
                <a:cs typeface="Arial" panose="020B0604020202020204" pitchFamily="34" charset="0"/>
              </a:rPr>
              <a:t>auROC</a:t>
            </a:r>
            <a:r>
              <a:rPr lang="en-US" sz="2400" b="1" dirty="0">
                <a:solidFill>
                  <a:srgbClr val="AF202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Secondary performance metrics: sensitivity, specificity, positive predictive value (PPV), negative predictive value (NPV)</a:t>
            </a:r>
          </a:p>
        </p:txBody>
      </p:sp>
      <p:sp>
        <p:nvSpPr>
          <p:cNvPr id="7" name="TextBox 6">
            <a:extLst>
              <a:ext uri="{FF2B5EF4-FFF2-40B4-BE49-F238E27FC236}">
                <a16:creationId xmlns:a16="http://schemas.microsoft.com/office/drawing/2014/main" id="{3AACE9A1-9B32-B004-A1B6-5CF61D49E9E7}"/>
              </a:ext>
            </a:extLst>
          </p:cNvPr>
          <p:cNvSpPr txBox="1"/>
          <p:nvPr/>
        </p:nvSpPr>
        <p:spPr>
          <a:xfrm>
            <a:off x="8278178" y="6359251"/>
            <a:ext cx="6097904"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Jonathan et al., 2000; Kuhn &amp; Johnson, 2018</a:t>
            </a:r>
          </a:p>
        </p:txBody>
      </p:sp>
    </p:spTree>
    <p:extLst>
      <p:ext uri="{BB962C8B-B14F-4D97-AF65-F5344CB8AC3E}">
        <p14:creationId xmlns:p14="http://schemas.microsoft.com/office/powerpoint/2010/main" val="424684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05922" y="190972"/>
            <a:ext cx="921213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 development &amp; performance</a:t>
            </a:r>
          </a:p>
        </p:txBody>
      </p:sp>
      <p:sp>
        <p:nvSpPr>
          <p:cNvPr id="3" name="TextBox 2">
            <a:extLst>
              <a:ext uri="{FF2B5EF4-FFF2-40B4-BE49-F238E27FC236}">
                <a16:creationId xmlns:a16="http://schemas.microsoft.com/office/drawing/2014/main" id="{69D4492A-B4B9-7766-DAAD-022136A7B0EE}"/>
              </a:ext>
            </a:extLst>
          </p:cNvPr>
          <p:cNvSpPr txBox="1"/>
          <p:nvPr/>
        </p:nvSpPr>
        <p:spPr>
          <a:xfrm>
            <a:off x="572277" y="1240331"/>
            <a:ext cx="1113504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SHAP (Shapley Additive </a:t>
            </a:r>
            <a:r>
              <a:rPr lang="en-US" sz="2400" b="1" dirty="0" err="1">
                <a:solidFill>
                  <a:srgbClr val="AF2021"/>
                </a:solidFill>
                <a:latin typeface="Arial" panose="020B0604020202020204" pitchFamily="34" charset="0"/>
                <a:cs typeface="Arial" panose="020B0604020202020204" pitchFamily="34" charset="0"/>
              </a:rPr>
              <a:t>exPlanations</a:t>
            </a:r>
            <a:r>
              <a:rPr lang="en-US" sz="2400" b="1" dirty="0">
                <a:solidFill>
                  <a:srgbClr val="AF2021"/>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computed as interpretability metric</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Provides information about what features are most important…</a:t>
            </a:r>
          </a:p>
        </p:txBody>
      </p:sp>
      <p:sp>
        <p:nvSpPr>
          <p:cNvPr id="5" name="TextBox 4">
            <a:extLst>
              <a:ext uri="{FF2B5EF4-FFF2-40B4-BE49-F238E27FC236}">
                <a16:creationId xmlns:a16="http://schemas.microsoft.com/office/drawing/2014/main" id="{44D3556D-20B6-9150-D0DE-F2F54FACA9ED}"/>
              </a:ext>
            </a:extLst>
          </p:cNvPr>
          <p:cNvSpPr txBox="1"/>
          <p:nvPr/>
        </p:nvSpPr>
        <p:spPr>
          <a:xfrm>
            <a:off x="10072168" y="6443345"/>
            <a:ext cx="6097904"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Lundberg &amp; Lee, 2017</a:t>
            </a:r>
          </a:p>
        </p:txBody>
      </p:sp>
      <p:pic>
        <p:nvPicPr>
          <p:cNvPr id="8" name="Graphic 7" descr="User outline">
            <a:extLst>
              <a:ext uri="{FF2B5EF4-FFF2-40B4-BE49-F238E27FC236}">
                <a16:creationId xmlns:a16="http://schemas.microsoft.com/office/drawing/2014/main" id="{05F28C7C-D6D6-FE07-3F51-9985371A57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4960" y="3039514"/>
            <a:ext cx="1361487" cy="1361487"/>
          </a:xfrm>
          <a:prstGeom prst="rect">
            <a:avLst/>
          </a:prstGeom>
        </p:spPr>
      </p:pic>
      <p:pic>
        <p:nvPicPr>
          <p:cNvPr id="10" name="Graphic 9" descr="Users outline">
            <a:extLst>
              <a:ext uri="{FF2B5EF4-FFF2-40B4-BE49-F238E27FC236}">
                <a16:creationId xmlns:a16="http://schemas.microsoft.com/office/drawing/2014/main" id="{3081AA7B-D14E-84A8-690E-CB36E7199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2443" y="2872958"/>
            <a:ext cx="1694597" cy="1694597"/>
          </a:xfrm>
          <a:prstGeom prst="rect">
            <a:avLst/>
          </a:prstGeom>
        </p:spPr>
      </p:pic>
      <p:sp>
        <p:nvSpPr>
          <p:cNvPr id="11" name="TextBox 10">
            <a:extLst>
              <a:ext uri="{FF2B5EF4-FFF2-40B4-BE49-F238E27FC236}">
                <a16:creationId xmlns:a16="http://schemas.microsoft.com/office/drawing/2014/main" id="{697FB3B7-1FC0-D433-610B-4A112FA23DA6}"/>
              </a:ext>
            </a:extLst>
          </p:cNvPr>
          <p:cNvSpPr txBox="1"/>
          <p:nvPr/>
        </p:nvSpPr>
        <p:spPr>
          <a:xfrm>
            <a:off x="1704052" y="2670182"/>
            <a:ext cx="3193503" cy="400110"/>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…for individual predictions</a:t>
            </a:r>
          </a:p>
        </p:txBody>
      </p:sp>
      <p:sp>
        <p:nvSpPr>
          <p:cNvPr id="12" name="TextBox 11">
            <a:extLst>
              <a:ext uri="{FF2B5EF4-FFF2-40B4-BE49-F238E27FC236}">
                <a16:creationId xmlns:a16="http://schemas.microsoft.com/office/drawing/2014/main" id="{233C5C2F-5292-E294-7679-64AAC3CF9AF9}"/>
              </a:ext>
            </a:extLst>
          </p:cNvPr>
          <p:cNvSpPr txBox="1"/>
          <p:nvPr/>
        </p:nvSpPr>
        <p:spPr>
          <a:xfrm>
            <a:off x="7403598" y="2670182"/>
            <a:ext cx="2379177" cy="400110"/>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…for all predictions</a:t>
            </a:r>
          </a:p>
        </p:txBody>
      </p:sp>
      <p:sp>
        <p:nvSpPr>
          <p:cNvPr id="14" name="TextBox 13">
            <a:extLst>
              <a:ext uri="{FF2B5EF4-FFF2-40B4-BE49-F238E27FC236}">
                <a16:creationId xmlns:a16="http://schemas.microsoft.com/office/drawing/2014/main" id="{7842AED3-44D4-9BDC-0708-E2E2B5F01A3E}"/>
              </a:ext>
            </a:extLst>
          </p:cNvPr>
          <p:cNvSpPr txBox="1"/>
          <p:nvPr/>
        </p:nvSpPr>
        <p:spPr>
          <a:xfrm>
            <a:off x="1068688" y="4409100"/>
            <a:ext cx="4196317" cy="1015663"/>
          </a:xfrm>
          <a:prstGeom prst="rect">
            <a:avLst/>
          </a:prstGeom>
          <a:noFill/>
        </p:spPr>
        <p:txBody>
          <a:bodyPr wrap="square">
            <a:spAutoFit/>
          </a:bodyPr>
          <a:lstStyle/>
          <a:p>
            <a:pPr lvl="1" algn="ctr"/>
            <a:r>
              <a:rPr lang="en-US" sz="1800" b="1" dirty="0">
                <a:latin typeface="Arial" panose="020B0604020202020204" pitchFamily="34" charset="0"/>
                <a:cs typeface="Arial" panose="020B0604020202020204" pitchFamily="34" charset="0"/>
              </a:rPr>
              <a:t>Local</a:t>
            </a:r>
            <a:r>
              <a:rPr lang="en-US" sz="1800"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contribution of features in algorithm’s predictions for a particular observation</a:t>
            </a:r>
          </a:p>
        </p:txBody>
      </p:sp>
      <p:sp>
        <p:nvSpPr>
          <p:cNvPr id="16" name="TextBox 15">
            <a:extLst>
              <a:ext uri="{FF2B5EF4-FFF2-40B4-BE49-F238E27FC236}">
                <a16:creationId xmlns:a16="http://schemas.microsoft.com/office/drawing/2014/main" id="{DC954C26-6D22-F1B6-B0A0-2CDD7F429961}"/>
              </a:ext>
            </a:extLst>
          </p:cNvPr>
          <p:cNvSpPr txBox="1"/>
          <p:nvPr/>
        </p:nvSpPr>
        <p:spPr>
          <a:xfrm>
            <a:off x="6612204" y="4409100"/>
            <a:ext cx="3961963" cy="923330"/>
          </a:xfrm>
          <a:prstGeom prst="rect">
            <a:avLst/>
          </a:prstGeom>
          <a:noFill/>
        </p:spPr>
        <p:txBody>
          <a:bodyPr wrap="square">
            <a:spAutoFit/>
          </a:bodyPr>
          <a:lstStyle/>
          <a:p>
            <a:pPr lvl="1" algn="ctr"/>
            <a:r>
              <a:rPr lang="en-US" b="1" dirty="0">
                <a:latin typeface="Arial" panose="020B0604020202020204" pitchFamily="34" charset="0"/>
                <a:cs typeface="Arial" panose="020B0604020202020204" pitchFamily="34" charset="0"/>
              </a:rPr>
              <a:t>Global </a:t>
            </a:r>
            <a:r>
              <a:rPr lang="en-US" b="1" dirty="0">
                <a:solidFill>
                  <a:srgbClr val="AF2021"/>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contribution of features in algorithm’s predictions for all observations</a:t>
            </a:r>
          </a:p>
        </p:txBody>
      </p:sp>
    </p:spTree>
    <p:extLst>
      <p:ext uri="{BB962C8B-B14F-4D97-AF65-F5344CB8AC3E}">
        <p14:creationId xmlns:p14="http://schemas.microsoft.com/office/powerpoint/2010/main" val="25977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44546" y="153650"/>
            <a:ext cx="486671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Algorithmic fairness</a:t>
            </a:r>
          </a:p>
        </p:txBody>
      </p:sp>
      <p:sp>
        <p:nvSpPr>
          <p:cNvPr id="12" name="TextBox 11">
            <a:extLst>
              <a:ext uri="{FF2B5EF4-FFF2-40B4-BE49-F238E27FC236}">
                <a16:creationId xmlns:a16="http://schemas.microsoft.com/office/drawing/2014/main" id="{56A638EA-1B70-7151-00B7-F80597552092}"/>
              </a:ext>
            </a:extLst>
          </p:cNvPr>
          <p:cNvSpPr txBox="1"/>
          <p:nvPr/>
        </p:nvSpPr>
        <p:spPr>
          <a:xfrm>
            <a:off x="9001752" y="6431469"/>
            <a:ext cx="6097904" cy="307777"/>
          </a:xfrm>
          <a:prstGeom prst="rect">
            <a:avLst/>
          </a:prstGeom>
          <a:noFill/>
        </p:spPr>
        <p:txBody>
          <a:bodyPr wrap="square">
            <a:spAutoFit/>
          </a:bodyPr>
          <a:lstStyle/>
          <a:p>
            <a:r>
              <a:rPr lang="en-US" sz="1400" dirty="0" err="1">
                <a:solidFill>
                  <a:srgbClr val="790000"/>
                </a:solidFill>
                <a:latin typeface="Arial" panose="020B0604020202020204" pitchFamily="34" charset="0"/>
                <a:cs typeface="Arial" panose="020B0604020202020204" pitchFamily="34" charset="0"/>
              </a:rPr>
              <a:t>Mennis</a:t>
            </a:r>
            <a:r>
              <a:rPr lang="en-US" sz="1400" dirty="0">
                <a:solidFill>
                  <a:srgbClr val="790000"/>
                </a:solidFill>
                <a:latin typeface="Arial" panose="020B0604020202020204" pitchFamily="34" charset="0"/>
                <a:cs typeface="Arial" panose="020B0604020202020204" pitchFamily="34" charset="0"/>
              </a:rPr>
              <a:t> et al., 2016; Scott et al., 2020</a:t>
            </a:r>
          </a:p>
        </p:txBody>
      </p:sp>
      <p:sp>
        <p:nvSpPr>
          <p:cNvPr id="11" name="TextBox 10">
            <a:extLst>
              <a:ext uri="{FF2B5EF4-FFF2-40B4-BE49-F238E27FC236}">
                <a16:creationId xmlns:a16="http://schemas.microsoft.com/office/drawing/2014/main" id="{51E8EB4B-0623-9BA8-4F31-FAB4859ED928}"/>
              </a:ext>
            </a:extLst>
          </p:cNvPr>
          <p:cNvSpPr txBox="1"/>
          <p:nvPr/>
        </p:nvSpPr>
        <p:spPr>
          <a:xfrm>
            <a:off x="546072" y="1083733"/>
            <a:ext cx="9563128" cy="486287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Representation in our data</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Data set primarily white and non-Hispanic</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Performance of models for poorly represented individuals in this sample may be less accurate</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Representation in previous data</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AUD literature historically built upon research developed with male, predominantly white, participants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This shapes our perceptions as researchers of what we think is important and most helpful to study</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Location’s known contributions to mental health inequities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Exposure to substances, neighborhood disadvantage, barriers to treatment stratified by location contribution to initiation, maintenance of AUD</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85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44546" y="153650"/>
            <a:ext cx="486671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Algorithmic fairness</a:t>
            </a:r>
          </a:p>
        </p:txBody>
      </p:sp>
      <p:sp>
        <p:nvSpPr>
          <p:cNvPr id="5" name="TextBox 4">
            <a:extLst>
              <a:ext uri="{FF2B5EF4-FFF2-40B4-BE49-F238E27FC236}">
                <a16:creationId xmlns:a16="http://schemas.microsoft.com/office/drawing/2014/main" id="{DB0FD1F5-C56F-46A0-20E1-C0A86383F5EC}"/>
              </a:ext>
            </a:extLst>
          </p:cNvPr>
          <p:cNvSpPr txBox="1"/>
          <p:nvPr/>
        </p:nvSpPr>
        <p:spPr>
          <a:xfrm>
            <a:off x="479457" y="1191794"/>
            <a:ext cx="5291756"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 concrete standards of reporting, but many established metrics for statistically assessing fairness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Predicated on assignment of </a:t>
            </a:r>
            <a:r>
              <a:rPr lang="en-US" sz="2400" b="1" dirty="0">
                <a:solidFill>
                  <a:srgbClr val="AF2021"/>
                </a:solidFill>
                <a:latin typeface="Arial" panose="020B0604020202020204" pitchFamily="34" charset="0"/>
                <a:cs typeface="Arial" panose="020B0604020202020204" pitchFamily="34" charset="0"/>
              </a:rPr>
              <a:t>“privileged” </a:t>
            </a:r>
            <a:r>
              <a:rPr lang="en-US" sz="2400" dirty="0">
                <a:latin typeface="Arial" panose="020B0604020202020204" pitchFamily="34" charset="0"/>
                <a:cs typeface="Arial" panose="020B0604020202020204" pitchFamily="34" charset="0"/>
              </a:rPr>
              <a:t>and </a:t>
            </a:r>
            <a:r>
              <a:rPr lang="en-US" sz="2400" b="1" dirty="0">
                <a:solidFill>
                  <a:srgbClr val="AF2021"/>
                </a:solidFill>
                <a:latin typeface="Arial" panose="020B0604020202020204" pitchFamily="34" charset="0"/>
                <a:cs typeface="Arial" panose="020B0604020202020204" pitchFamily="34" charset="0"/>
              </a:rPr>
              <a:t>“non-privileged” </a:t>
            </a:r>
            <a:r>
              <a:rPr lang="en-US" sz="2400" dirty="0">
                <a:latin typeface="Arial" panose="020B0604020202020204" pitchFamily="34" charset="0"/>
                <a:cs typeface="Arial" panose="020B0604020202020204" pitchFamily="34" charset="0"/>
              </a:rPr>
              <a:t>group</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Measures like accuracy can be examined between groups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be repeated over many combinations to assess model performance across various identities</a:t>
            </a:r>
          </a:p>
        </p:txBody>
      </p:sp>
      <p:pic>
        <p:nvPicPr>
          <p:cNvPr id="7" name="Picture 6" descr="A table with text and numbers&#10;&#10;Description automatically generated">
            <a:extLst>
              <a:ext uri="{FF2B5EF4-FFF2-40B4-BE49-F238E27FC236}">
                <a16:creationId xmlns:a16="http://schemas.microsoft.com/office/drawing/2014/main" id="{6C896FDD-E041-433A-9C76-8DADC1DA1C3C}"/>
              </a:ext>
            </a:extLst>
          </p:cNvPr>
          <p:cNvPicPr>
            <a:picLocks noChangeAspect="1"/>
          </p:cNvPicPr>
          <p:nvPr/>
        </p:nvPicPr>
        <p:blipFill>
          <a:blip r:embed="rId3"/>
          <a:stretch>
            <a:fillRect/>
          </a:stretch>
        </p:blipFill>
        <p:spPr>
          <a:xfrm>
            <a:off x="6131981" y="1382823"/>
            <a:ext cx="6060019" cy="4163538"/>
          </a:xfrm>
          <a:prstGeom prst="rect">
            <a:avLst/>
          </a:prstGeom>
        </p:spPr>
      </p:pic>
      <p:cxnSp>
        <p:nvCxnSpPr>
          <p:cNvPr id="9" name="Straight Connector 8">
            <a:extLst>
              <a:ext uri="{FF2B5EF4-FFF2-40B4-BE49-F238E27FC236}">
                <a16:creationId xmlns:a16="http://schemas.microsoft.com/office/drawing/2014/main" id="{8327964F-6ECC-2128-A941-82B8FEFC36D3}"/>
              </a:ext>
            </a:extLst>
          </p:cNvPr>
          <p:cNvCxnSpPr/>
          <p:nvPr/>
        </p:nvCxnSpPr>
        <p:spPr>
          <a:xfrm>
            <a:off x="5906124" y="2203554"/>
            <a:ext cx="0" cy="2188564"/>
          </a:xfrm>
          <a:prstGeom prst="line">
            <a:avLst/>
          </a:prstGeom>
          <a:ln w="12700">
            <a:solidFill>
              <a:srgbClr val="AF202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D1568289-A4C0-BB5A-87F6-ED75E2781870}"/>
              </a:ext>
            </a:extLst>
          </p:cNvPr>
          <p:cNvSpPr/>
          <p:nvPr/>
        </p:nvSpPr>
        <p:spPr>
          <a:xfrm>
            <a:off x="7063740" y="5166360"/>
            <a:ext cx="617220" cy="297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829C67-C1E2-D1D6-59D9-5295C172DD2F}"/>
              </a:ext>
            </a:extLst>
          </p:cNvPr>
          <p:cNvSpPr txBox="1"/>
          <p:nvPr/>
        </p:nvSpPr>
        <p:spPr>
          <a:xfrm>
            <a:off x="6760586" y="6419595"/>
            <a:ext cx="6097904" cy="307777"/>
          </a:xfrm>
          <a:prstGeom prst="rect">
            <a:avLst/>
          </a:prstGeom>
          <a:noFill/>
        </p:spPr>
        <p:txBody>
          <a:bodyPr wrap="square">
            <a:spAutoFit/>
          </a:bodyPr>
          <a:lstStyle/>
          <a:p>
            <a:r>
              <a:rPr lang="en-US" sz="1400" dirty="0" err="1">
                <a:solidFill>
                  <a:srgbClr val="790000"/>
                </a:solidFill>
                <a:latin typeface="Arial" panose="020B0604020202020204" pitchFamily="34" charset="0"/>
                <a:cs typeface="Arial" panose="020B0604020202020204" pitchFamily="34" charset="0"/>
              </a:rPr>
              <a:t>Foulds</a:t>
            </a:r>
            <a:r>
              <a:rPr lang="en-US" sz="1400" dirty="0">
                <a:solidFill>
                  <a:srgbClr val="790000"/>
                </a:solidFill>
                <a:latin typeface="Arial" panose="020B0604020202020204" pitchFamily="34" charset="0"/>
                <a:cs typeface="Arial" panose="020B0604020202020204" pitchFamily="34" charset="0"/>
              </a:rPr>
              <a:t> et al., 2020; Wang et al., 2022; Wisniewski &amp; </a:t>
            </a:r>
            <a:r>
              <a:rPr lang="en-US" sz="1400" dirty="0" err="1">
                <a:solidFill>
                  <a:srgbClr val="790000"/>
                </a:solidFill>
                <a:latin typeface="Arial" panose="020B0604020202020204" pitchFamily="34" charset="0"/>
                <a:cs typeface="Arial" panose="020B0604020202020204" pitchFamily="34" charset="0"/>
              </a:rPr>
              <a:t>Biecek</a:t>
            </a:r>
            <a:r>
              <a:rPr lang="en-US" sz="1400" dirty="0">
                <a:solidFill>
                  <a:srgbClr val="790000"/>
                </a:solidFill>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16443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114374" y="1982450"/>
            <a:ext cx="5513048"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Conclusion</a:t>
            </a:r>
          </a:p>
        </p:txBody>
      </p:sp>
      <p:sp>
        <p:nvSpPr>
          <p:cNvPr id="7" name="TextBox 6">
            <a:extLst>
              <a:ext uri="{FF2B5EF4-FFF2-40B4-BE49-F238E27FC236}">
                <a16:creationId xmlns:a16="http://schemas.microsoft.com/office/drawing/2014/main" id="{D3E46373-F2EC-C3C9-4824-A62620D57423}"/>
              </a:ext>
            </a:extLst>
          </p:cNvPr>
          <p:cNvSpPr txBox="1"/>
          <p:nvPr/>
        </p:nvSpPr>
        <p:spPr>
          <a:xfrm>
            <a:off x="209297" y="3198167"/>
            <a:ext cx="5130700" cy="461665"/>
          </a:xfrm>
          <a:prstGeom prst="rect">
            <a:avLst/>
          </a:prstGeom>
          <a:noFill/>
        </p:spPr>
        <p:txBody>
          <a:bodyPr wrap="none" rtlCol="0">
            <a:spAutoFit/>
          </a:bodyPr>
          <a:lstStyle/>
          <a:p>
            <a:pPr algn="ctr"/>
            <a:r>
              <a:rPr lang="en-US" sz="2400" dirty="0">
                <a:latin typeface="Aptos Narrow" panose="020B0004020202020204" pitchFamily="34" charset="0"/>
              </a:rPr>
              <a:t>Proposed Study &amp; Contribution to Theory</a:t>
            </a:r>
            <a:endParaRPr lang="en-US" dirty="0">
              <a:latin typeface="Aptos Narrow" panose="020B0004020202020204" pitchFamily="34" charset="0"/>
            </a:endParaRPr>
          </a:p>
        </p:txBody>
      </p:sp>
    </p:spTree>
    <p:extLst>
      <p:ext uri="{BB962C8B-B14F-4D97-AF65-F5344CB8AC3E}">
        <p14:creationId xmlns:p14="http://schemas.microsoft.com/office/powerpoint/2010/main" val="177125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177492" y="153650"/>
            <a:ext cx="3780522"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Proposed study</a:t>
            </a:r>
          </a:p>
        </p:txBody>
      </p:sp>
      <p:sp>
        <p:nvSpPr>
          <p:cNvPr id="3" name="TextBox 2">
            <a:extLst>
              <a:ext uri="{FF2B5EF4-FFF2-40B4-BE49-F238E27FC236}">
                <a16:creationId xmlns:a16="http://schemas.microsoft.com/office/drawing/2014/main" id="{B91DE762-502B-FBF8-1AC2-209737AEB7C3}"/>
              </a:ext>
            </a:extLst>
          </p:cNvPr>
          <p:cNvSpPr txBox="1"/>
          <p:nvPr/>
        </p:nvSpPr>
        <p:spPr>
          <a:xfrm>
            <a:off x="1274247" y="2151727"/>
            <a:ext cx="9643505" cy="255454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My proposed first-year project will apply machine learning to </a:t>
            </a:r>
            <a:r>
              <a:rPr lang="en-US" sz="3200" b="1" dirty="0">
                <a:solidFill>
                  <a:srgbClr val="AF2021"/>
                </a:solidFill>
                <a:latin typeface="Arial" panose="020B0604020202020204" pitchFamily="34" charset="0"/>
                <a:cs typeface="Arial" panose="020B0604020202020204" pitchFamily="34" charset="0"/>
              </a:rPr>
              <a:t>predict next-day lapse </a:t>
            </a:r>
            <a:r>
              <a:rPr lang="en-US" sz="3200" dirty="0">
                <a:latin typeface="Arial" panose="020B0604020202020204" pitchFamily="34" charset="0"/>
                <a:cs typeface="Arial" panose="020B0604020202020204" pitchFamily="34" charset="0"/>
              </a:rPr>
              <a:t>in AUD </a:t>
            </a:r>
            <a:r>
              <a:rPr lang="en-US" sz="3200" b="1" dirty="0">
                <a:solidFill>
                  <a:srgbClr val="AF2021"/>
                </a:solidFill>
                <a:latin typeface="Arial" panose="020B0604020202020204" pitchFamily="34" charset="0"/>
                <a:cs typeface="Arial" panose="020B0604020202020204" pitchFamily="34" charset="0"/>
              </a:rPr>
              <a:t>utilizing geolocation data </a:t>
            </a:r>
            <a:r>
              <a:rPr lang="en-US" sz="3200" dirty="0">
                <a:latin typeface="Arial" panose="020B0604020202020204" pitchFamily="34" charset="0"/>
                <a:cs typeface="Arial" panose="020B0604020202020204" pitchFamily="34" charset="0"/>
              </a:rPr>
              <a:t>with the aim of advancing both </a:t>
            </a:r>
            <a:r>
              <a:rPr lang="en-US" sz="3200" b="1" dirty="0">
                <a:solidFill>
                  <a:srgbClr val="AF2021"/>
                </a:solidFill>
                <a:latin typeface="Arial" panose="020B0604020202020204" pitchFamily="34" charset="0"/>
                <a:cs typeface="Arial" panose="020B0604020202020204" pitchFamily="34" charset="0"/>
              </a:rPr>
              <a:t>prediction</a:t>
            </a:r>
            <a:r>
              <a:rPr lang="en-US" sz="3200" dirty="0">
                <a:latin typeface="Arial" panose="020B0604020202020204" pitchFamily="34" charset="0"/>
                <a:cs typeface="Arial" panose="020B0604020202020204" pitchFamily="34" charset="0"/>
              </a:rPr>
              <a:t> (</a:t>
            </a:r>
            <a:r>
              <a:rPr lang="en-US" sz="3200" i="1" dirty="0">
                <a:latin typeface="Arial" panose="020B0604020202020204" pitchFamily="34" charset="0"/>
                <a:cs typeface="Arial" panose="020B0604020202020204" pitchFamily="34" charset="0"/>
              </a:rPr>
              <a:t>when a lapse might occur</a:t>
            </a:r>
            <a:r>
              <a:rPr lang="en-US" sz="3200" dirty="0">
                <a:latin typeface="Arial" panose="020B0604020202020204" pitchFamily="34" charset="0"/>
                <a:cs typeface="Arial" panose="020B0604020202020204" pitchFamily="34" charset="0"/>
              </a:rPr>
              <a:t>) and </a:t>
            </a:r>
            <a:r>
              <a:rPr lang="en-US" sz="3200" b="1" dirty="0">
                <a:solidFill>
                  <a:srgbClr val="AF2021"/>
                </a:solidFill>
                <a:latin typeface="Arial" panose="020B0604020202020204" pitchFamily="34" charset="0"/>
                <a:cs typeface="Arial" panose="020B0604020202020204" pitchFamily="34" charset="0"/>
              </a:rPr>
              <a:t>explanatory </a:t>
            </a:r>
            <a:r>
              <a:rPr lang="en-US" sz="3200" dirty="0">
                <a:latin typeface="Arial" panose="020B0604020202020204" pitchFamily="34" charset="0"/>
                <a:cs typeface="Arial" panose="020B0604020202020204" pitchFamily="34" charset="0"/>
              </a:rPr>
              <a:t>(</a:t>
            </a:r>
            <a:r>
              <a:rPr lang="en-US" sz="3200" i="1" dirty="0">
                <a:latin typeface="Arial" panose="020B0604020202020204" pitchFamily="34" charset="0"/>
                <a:cs typeface="Arial" panose="020B0604020202020204" pitchFamily="34" charset="0"/>
              </a:rPr>
              <a:t>why a lapse might occur</a:t>
            </a:r>
            <a:r>
              <a:rPr lang="en-US" sz="3200" dirty="0">
                <a:latin typeface="Arial" panose="020B0604020202020204" pitchFamily="34" charset="0"/>
                <a:cs typeface="Arial" panose="020B0604020202020204" pitchFamily="34" charset="0"/>
              </a:rPr>
              <a:t>)</a:t>
            </a:r>
            <a:r>
              <a:rPr lang="en-US" sz="3200" b="1" dirty="0">
                <a:solidFill>
                  <a:srgbClr val="AF2021"/>
                </a:solidFill>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goals.</a:t>
            </a:r>
          </a:p>
        </p:txBody>
      </p:sp>
    </p:spTree>
    <p:extLst>
      <p:ext uri="{BB962C8B-B14F-4D97-AF65-F5344CB8AC3E}">
        <p14:creationId xmlns:p14="http://schemas.microsoft.com/office/powerpoint/2010/main" val="4075503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177492" y="153650"/>
            <a:ext cx="3780522"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Proposed study</a:t>
            </a:r>
          </a:p>
        </p:txBody>
      </p:sp>
      <p:sp>
        <p:nvSpPr>
          <p:cNvPr id="4" name="TextBox 3">
            <a:extLst>
              <a:ext uri="{FF2B5EF4-FFF2-40B4-BE49-F238E27FC236}">
                <a16:creationId xmlns:a16="http://schemas.microsoft.com/office/drawing/2014/main" id="{5D264470-E1C6-301E-8EA4-233BCA873714}"/>
              </a:ext>
            </a:extLst>
          </p:cNvPr>
          <p:cNvSpPr txBox="1"/>
          <p:nvPr/>
        </p:nvSpPr>
        <p:spPr>
          <a:xfrm>
            <a:off x="572277" y="1240331"/>
            <a:ext cx="1103500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 will build a model to predict next-day lapse with an almost entirely passive data stream, supplemented with contextual information, for individuals with a recovery goal of abstinence (</a:t>
            </a:r>
            <a:r>
              <a:rPr lang="en-US" sz="2400" b="1" dirty="0">
                <a:solidFill>
                  <a:srgbClr val="AF2021"/>
                </a:solidFill>
                <a:latin typeface="Arial" panose="020B0604020202020204" pitchFamily="34" charset="0"/>
                <a:cs typeface="Arial" panose="020B0604020202020204" pitchFamily="34" charset="0"/>
              </a:rPr>
              <a:t>Aim 1</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 will evaluate the best-performing model and examine what geolocation features are most predictive of an oncoming lapse (</a:t>
            </a:r>
            <a:r>
              <a:rPr lang="en-US" sz="2400" b="1" dirty="0">
                <a:solidFill>
                  <a:srgbClr val="AF2021"/>
                </a:solidFill>
                <a:latin typeface="Arial" panose="020B0604020202020204" pitchFamily="34" charset="0"/>
                <a:cs typeface="Arial" panose="020B0604020202020204" pitchFamily="34" charset="0"/>
              </a:rPr>
              <a:t>Aim 2</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 will critically examine the fairness of the best-performing model (</a:t>
            </a:r>
            <a:r>
              <a:rPr lang="en-US" sz="2400" b="1" dirty="0">
                <a:solidFill>
                  <a:srgbClr val="AF2021"/>
                </a:solidFill>
                <a:latin typeface="Arial" panose="020B0604020202020204" pitchFamily="34" charset="0"/>
                <a:cs typeface="Arial" panose="020B0604020202020204" pitchFamily="34" charset="0"/>
              </a:rPr>
              <a:t>Aim 3</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2152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22482" y="166007"/>
            <a:ext cx="532165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Contribution to theory</a:t>
            </a:r>
          </a:p>
        </p:txBody>
      </p:sp>
      <p:sp>
        <p:nvSpPr>
          <p:cNvPr id="3" name="TextBox 2">
            <a:extLst>
              <a:ext uri="{FF2B5EF4-FFF2-40B4-BE49-F238E27FC236}">
                <a16:creationId xmlns:a16="http://schemas.microsoft.com/office/drawing/2014/main" id="{3F5FB9A0-90D9-7534-D2BA-3D3599AEA297}"/>
              </a:ext>
            </a:extLst>
          </p:cNvPr>
          <p:cNvSpPr txBox="1"/>
          <p:nvPr/>
        </p:nvSpPr>
        <p:spPr>
          <a:xfrm>
            <a:off x="476831" y="1196706"/>
            <a:ext cx="1062659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Identify the most </a:t>
            </a:r>
            <a:r>
              <a:rPr lang="en-US" sz="2400" b="1" dirty="0">
                <a:solidFill>
                  <a:srgbClr val="AF2021"/>
                </a:solidFill>
                <a:latin typeface="Arial" panose="020B0604020202020204" pitchFamily="34" charset="0"/>
                <a:cs typeface="Arial" panose="020B0604020202020204" pitchFamily="34" charset="0"/>
              </a:rPr>
              <a:t>predictive features </a:t>
            </a:r>
            <a:r>
              <a:rPr lang="en-US" sz="2400" dirty="0">
                <a:latin typeface="Arial" panose="020B0604020202020204" pitchFamily="34" charset="0"/>
                <a:cs typeface="Arial" panose="020B0604020202020204" pitchFamily="34" charset="0"/>
              </a:rPr>
              <a:t>which contribute to lapse from a minimally burdensome and continuously collected data source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Utilize features created by leveraging modeling techniques from both the substance use and affective subdisciplines (</a:t>
            </a:r>
            <a:r>
              <a:rPr lang="en-US" sz="2400" b="1" dirty="0">
                <a:solidFill>
                  <a:srgbClr val="AF2021"/>
                </a:solidFill>
                <a:latin typeface="Arial" panose="020B0604020202020204" pitchFamily="34" charset="0"/>
                <a:cs typeface="Arial" panose="020B0604020202020204" pitchFamily="34" charset="0"/>
              </a:rPr>
              <a:t>transdiagnostic approach</a:t>
            </a:r>
            <a:r>
              <a:rPr lang="en-US" sz="2400" dirty="0">
                <a:latin typeface="Arial" panose="020B0604020202020204" pitchFamily="34" charset="0"/>
                <a:cs typeface="Arial" panose="020B0604020202020204" pitchFamily="34" charset="0"/>
              </a:rPr>
              <a: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Provide a </a:t>
            </a:r>
            <a:r>
              <a:rPr lang="en-US" sz="2400" b="1" dirty="0">
                <a:solidFill>
                  <a:srgbClr val="AF2021"/>
                </a:solidFill>
                <a:latin typeface="Arial" panose="020B0604020202020204" pitchFamily="34" charset="0"/>
                <a:cs typeface="Arial" panose="020B0604020202020204" pitchFamily="34" charset="0"/>
              </a:rPr>
              <a:t>critical evaluation of model performance beyond </a:t>
            </a:r>
            <a:r>
              <a:rPr lang="en-US" sz="2400" b="1" dirty="0" err="1">
                <a:solidFill>
                  <a:srgbClr val="AF2021"/>
                </a:solidFill>
                <a:latin typeface="Arial" panose="020B0604020202020204" pitchFamily="34" charset="0"/>
                <a:cs typeface="Arial" panose="020B0604020202020204" pitchFamily="34" charset="0"/>
              </a:rPr>
              <a:t>auROC</a:t>
            </a:r>
            <a:r>
              <a:rPr lang="en-US" sz="2400" b="1" dirty="0">
                <a:solidFill>
                  <a:srgbClr val="AF202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by including examination of algorithmic fairness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Advocate </a:t>
            </a:r>
            <a:r>
              <a:rPr lang="en-US" sz="2400" b="1" dirty="0">
                <a:solidFill>
                  <a:srgbClr val="AF2021"/>
                </a:solidFill>
                <a:latin typeface="Arial" panose="020B0604020202020204" pitchFamily="34" charset="0"/>
                <a:cs typeface="Arial" panose="020B0604020202020204" pitchFamily="34" charset="0"/>
              </a:rPr>
              <a:t>for transparency in reporting fairness metrics</a:t>
            </a:r>
            <a:r>
              <a:rPr lang="en-US" sz="2400" dirty="0">
                <a:latin typeface="Arial" panose="020B0604020202020204" pitchFamily="34" charset="0"/>
                <a:cs typeface="Arial" panose="020B0604020202020204" pitchFamily="34" charset="0"/>
              </a:rPr>
              <a:t> alongside standard measures of model performance</a:t>
            </a:r>
          </a:p>
        </p:txBody>
      </p:sp>
    </p:spTree>
    <p:extLst>
      <p:ext uri="{BB962C8B-B14F-4D97-AF65-F5344CB8AC3E}">
        <p14:creationId xmlns:p14="http://schemas.microsoft.com/office/powerpoint/2010/main" val="18530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418531" y="1982450"/>
            <a:ext cx="5967403"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Introduction</a:t>
            </a:r>
          </a:p>
        </p:txBody>
      </p:sp>
      <p:sp>
        <p:nvSpPr>
          <p:cNvPr id="7" name="TextBox 6">
            <a:extLst>
              <a:ext uri="{FF2B5EF4-FFF2-40B4-BE49-F238E27FC236}">
                <a16:creationId xmlns:a16="http://schemas.microsoft.com/office/drawing/2014/main" id="{D3E46373-F2EC-C3C9-4824-A62620D57423}"/>
              </a:ext>
            </a:extLst>
          </p:cNvPr>
          <p:cNvSpPr txBox="1"/>
          <p:nvPr/>
        </p:nvSpPr>
        <p:spPr>
          <a:xfrm>
            <a:off x="480316" y="3161769"/>
            <a:ext cx="2551212" cy="461665"/>
          </a:xfrm>
          <a:prstGeom prst="rect">
            <a:avLst/>
          </a:prstGeom>
          <a:noFill/>
        </p:spPr>
        <p:txBody>
          <a:bodyPr wrap="none" rtlCol="0">
            <a:spAutoFit/>
          </a:bodyPr>
          <a:lstStyle/>
          <a:p>
            <a:pPr algn="ctr"/>
            <a:r>
              <a:rPr lang="en-US" sz="2400" dirty="0">
                <a:latin typeface="Aptos Narrow" panose="020B0004020202020204" pitchFamily="34" charset="0"/>
              </a:rPr>
              <a:t>Background &amp; Aims</a:t>
            </a:r>
            <a:endParaRPr lang="en-US" dirty="0">
              <a:latin typeface="Aptos Narrow" panose="020B0004020202020204" pitchFamily="34" charset="0"/>
            </a:endParaRPr>
          </a:p>
        </p:txBody>
      </p:sp>
    </p:spTree>
    <p:extLst>
      <p:ext uri="{BB962C8B-B14F-4D97-AF65-F5344CB8AC3E}">
        <p14:creationId xmlns:p14="http://schemas.microsoft.com/office/powerpoint/2010/main" val="240001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254993" y="1982450"/>
            <a:ext cx="5231817"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Thank you!</a:t>
            </a:r>
          </a:p>
        </p:txBody>
      </p:sp>
      <p:sp>
        <p:nvSpPr>
          <p:cNvPr id="7" name="TextBox 6">
            <a:extLst>
              <a:ext uri="{FF2B5EF4-FFF2-40B4-BE49-F238E27FC236}">
                <a16:creationId xmlns:a16="http://schemas.microsoft.com/office/drawing/2014/main" id="{D3E46373-F2EC-C3C9-4824-A62620D57423}"/>
              </a:ext>
            </a:extLst>
          </p:cNvPr>
          <p:cNvSpPr txBox="1"/>
          <p:nvPr/>
        </p:nvSpPr>
        <p:spPr>
          <a:xfrm>
            <a:off x="402649" y="3198167"/>
            <a:ext cx="2816348" cy="461665"/>
          </a:xfrm>
          <a:prstGeom prst="rect">
            <a:avLst/>
          </a:prstGeom>
          <a:noFill/>
        </p:spPr>
        <p:txBody>
          <a:bodyPr wrap="none" rtlCol="0">
            <a:spAutoFit/>
          </a:bodyPr>
          <a:lstStyle/>
          <a:p>
            <a:pPr algn="ctr"/>
            <a:r>
              <a:rPr lang="en-US" sz="2400" dirty="0">
                <a:latin typeface="Aptos Narrow" panose="020B0004020202020204" pitchFamily="34" charset="0"/>
              </a:rPr>
              <a:t>Feedback welcomed!</a:t>
            </a:r>
            <a:endParaRPr lang="en-US" dirty="0">
              <a:latin typeface="Aptos Narrow" panose="020B0004020202020204" pitchFamily="34" charset="0"/>
            </a:endParaRPr>
          </a:p>
        </p:txBody>
      </p:sp>
    </p:spTree>
    <p:extLst>
      <p:ext uri="{BB962C8B-B14F-4D97-AF65-F5344CB8AC3E}">
        <p14:creationId xmlns:p14="http://schemas.microsoft.com/office/powerpoint/2010/main" val="1850576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66358" y="153650"/>
            <a:ext cx="2834367"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References</a:t>
            </a:r>
          </a:p>
        </p:txBody>
      </p:sp>
      <p:sp>
        <p:nvSpPr>
          <p:cNvPr id="11" name="TextBox 10">
            <a:extLst>
              <a:ext uri="{FF2B5EF4-FFF2-40B4-BE49-F238E27FC236}">
                <a16:creationId xmlns:a16="http://schemas.microsoft.com/office/drawing/2014/main" id="{1F53EB20-E8DF-43AD-A5C7-595DAA0F235A}"/>
              </a:ext>
            </a:extLst>
          </p:cNvPr>
          <p:cNvSpPr txBox="1"/>
          <p:nvPr/>
        </p:nvSpPr>
        <p:spPr>
          <a:xfrm>
            <a:off x="59410" y="923091"/>
            <a:ext cx="12073180" cy="5632311"/>
          </a:xfrm>
          <a:prstGeom prst="rect">
            <a:avLst/>
          </a:prstGeom>
          <a:noFill/>
        </p:spPr>
        <p:txBody>
          <a:bodyPr wrap="square" numCol="4" rtlCol="0">
            <a:spAutoFit/>
          </a:bodyPr>
          <a:lstStyle/>
          <a:p>
            <a:r>
              <a:rPr lang="en-US" sz="750" b="0" i="0" dirty="0">
                <a:effectLst/>
                <a:latin typeface="Arial" panose="020B0604020202020204" pitchFamily="34" charset="0"/>
                <a:cs typeface="Arial" panose="020B0604020202020204" pitchFamily="34" charset="0"/>
              </a:rPr>
              <a:t>Calling, S., Ohlsson, H., </a:t>
            </a:r>
            <a:r>
              <a:rPr lang="en-US" sz="750" b="0" i="0" dirty="0" err="1">
                <a:effectLst/>
                <a:latin typeface="Arial" panose="020B0604020202020204" pitchFamily="34" charset="0"/>
                <a:cs typeface="Arial" panose="020B0604020202020204" pitchFamily="34" charset="0"/>
              </a:rPr>
              <a:t>Sundquist</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Sundquist</a:t>
            </a:r>
            <a:r>
              <a:rPr lang="en-US" sz="750" b="0" i="0" dirty="0">
                <a:effectLst/>
                <a:latin typeface="Arial" panose="020B0604020202020204" pitchFamily="34" charset="0"/>
                <a:cs typeface="Arial" panose="020B0604020202020204" pitchFamily="34" charset="0"/>
              </a:rPr>
              <a:t>, K., &amp; Kendler, K. S. (2019). </a:t>
            </a:r>
            <a:r>
              <a:rPr lang="en-US" sz="750" b="0" i="0" dirty="0">
                <a:solidFill>
                  <a:srgbClr val="AF2021"/>
                </a:solidFill>
                <a:effectLst/>
                <a:latin typeface="Arial" panose="020B0604020202020204" pitchFamily="34" charset="0"/>
                <a:cs typeface="Arial" panose="020B0604020202020204" pitchFamily="34" charset="0"/>
              </a:rPr>
              <a:t>Socioeconomic status and alcohol use disorders across the lifespan: A co-relative control study. </a:t>
            </a:r>
            <a:r>
              <a:rPr lang="en-US" sz="750" b="0" i="1" dirty="0" err="1">
                <a:effectLst/>
                <a:latin typeface="Arial" panose="020B0604020202020204" pitchFamily="34" charset="0"/>
                <a:cs typeface="Arial" panose="020B0604020202020204" pitchFamily="34" charset="0"/>
              </a:rPr>
              <a:t>PloS</a:t>
            </a:r>
            <a:r>
              <a:rPr lang="en-US" sz="750" b="0" i="1" dirty="0">
                <a:effectLst/>
                <a:latin typeface="Arial" panose="020B0604020202020204" pitchFamily="34" charset="0"/>
                <a:cs typeface="Arial" panose="020B0604020202020204" pitchFamily="34" charset="0"/>
              </a:rPr>
              <a:t> one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14</a:t>
            </a:r>
            <a:r>
              <a:rPr lang="en-US" sz="750" b="0" i="0" dirty="0">
                <a:effectLst/>
                <a:latin typeface="Arial" panose="020B0604020202020204" pitchFamily="34" charset="0"/>
                <a:cs typeface="Arial" panose="020B0604020202020204" pitchFamily="34" charset="0"/>
              </a:rPr>
              <a:t>(10), e0224127. </a:t>
            </a:r>
          </a:p>
          <a:p>
            <a:endParaRPr lang="en-US" sz="750" b="0" i="0" dirty="0">
              <a:effectLst/>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Davis, C. N., &amp; O’Neill, S. E. (2022). </a:t>
            </a:r>
            <a:r>
              <a:rPr lang="en-US" sz="750" b="0" i="0" dirty="0">
                <a:solidFill>
                  <a:srgbClr val="AF2021"/>
                </a:solidFill>
                <a:effectLst/>
                <a:latin typeface="Arial" panose="020B0604020202020204" pitchFamily="34" charset="0"/>
                <a:cs typeface="Arial" panose="020B0604020202020204" pitchFamily="34" charset="0"/>
              </a:rPr>
              <a:t>Treatment of alcohol use problems among rural populations: a review of barriers and considerations for increasing access to quality care. </a:t>
            </a:r>
            <a:r>
              <a:rPr lang="en-US" sz="750" b="0" i="1" dirty="0">
                <a:effectLst/>
                <a:latin typeface="Arial" panose="020B0604020202020204" pitchFamily="34" charset="0"/>
                <a:cs typeface="Arial" panose="020B0604020202020204" pitchFamily="34" charset="0"/>
              </a:rPr>
              <a:t>Current Addiction Reports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9</a:t>
            </a:r>
            <a:r>
              <a:rPr lang="en-US" sz="750" b="0" i="0" dirty="0">
                <a:effectLst/>
                <a:latin typeface="Arial" panose="020B0604020202020204" pitchFamily="34" charset="0"/>
                <a:cs typeface="Arial" panose="020B0604020202020204" pitchFamily="34" charset="0"/>
              </a:rPr>
              <a:t>(4), 432-444.</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Doryab</a:t>
            </a:r>
            <a:r>
              <a:rPr lang="en-US" sz="750" b="0" i="0" dirty="0">
                <a:effectLst/>
                <a:latin typeface="Arial" panose="020B0604020202020204" pitchFamily="34" charset="0"/>
                <a:cs typeface="Arial" panose="020B0604020202020204" pitchFamily="34" charset="0"/>
              </a:rPr>
              <a:t>, A., </a:t>
            </a:r>
            <a:r>
              <a:rPr lang="en-US" sz="750" b="0" i="0" dirty="0" err="1">
                <a:effectLst/>
                <a:latin typeface="Arial" panose="020B0604020202020204" pitchFamily="34" charset="0"/>
                <a:cs typeface="Arial" panose="020B0604020202020204" pitchFamily="34" charset="0"/>
              </a:rPr>
              <a:t>Villalba</a:t>
            </a:r>
            <a:r>
              <a:rPr lang="en-US" sz="750" b="0" i="0" dirty="0">
                <a:effectLst/>
                <a:latin typeface="Arial" panose="020B0604020202020204" pitchFamily="34" charset="0"/>
                <a:cs typeface="Arial" panose="020B0604020202020204" pitchFamily="34" charset="0"/>
              </a:rPr>
              <a:t>, D. K., </a:t>
            </a:r>
            <a:r>
              <a:rPr lang="en-US" sz="750" b="0" i="0" dirty="0" err="1">
                <a:effectLst/>
                <a:latin typeface="Arial" panose="020B0604020202020204" pitchFamily="34" charset="0"/>
                <a:cs typeface="Arial" panose="020B0604020202020204" pitchFamily="34" charset="0"/>
              </a:rPr>
              <a:t>Chikersal</a:t>
            </a:r>
            <a:r>
              <a:rPr lang="en-US" sz="750" b="0" i="0" dirty="0">
                <a:effectLst/>
                <a:latin typeface="Arial" panose="020B0604020202020204" pitchFamily="34" charset="0"/>
                <a:cs typeface="Arial" panose="020B0604020202020204" pitchFamily="34" charset="0"/>
              </a:rPr>
              <a:t>, P., Dutcher, J. M., </a:t>
            </a:r>
            <a:r>
              <a:rPr lang="en-US" sz="750" b="0" i="0" dirty="0" err="1">
                <a:effectLst/>
                <a:latin typeface="Arial" panose="020B0604020202020204" pitchFamily="34" charset="0"/>
                <a:cs typeface="Arial" panose="020B0604020202020204" pitchFamily="34" charset="0"/>
              </a:rPr>
              <a:t>Tumminia</a:t>
            </a:r>
            <a:r>
              <a:rPr lang="en-US" sz="750" b="0" i="0" dirty="0">
                <a:effectLst/>
                <a:latin typeface="Arial" panose="020B0604020202020204" pitchFamily="34" charset="0"/>
                <a:cs typeface="Arial" panose="020B0604020202020204" pitchFamily="34" charset="0"/>
              </a:rPr>
              <a:t>, M., Liu, X., ... &amp; Dey, A. K. (2019). </a:t>
            </a:r>
            <a:r>
              <a:rPr lang="en-US" sz="750" b="0" i="0" dirty="0">
                <a:solidFill>
                  <a:srgbClr val="AF2021"/>
                </a:solidFill>
                <a:effectLst/>
                <a:latin typeface="Arial" panose="020B0604020202020204" pitchFamily="34" charset="0"/>
                <a:cs typeface="Arial" panose="020B0604020202020204" pitchFamily="34" charset="0"/>
              </a:rPr>
              <a:t>Identifying behavioral phenotypes of loneliness and social isolation with passive sensing: statistical analysis, data mining and machine learning of smartphone and </a:t>
            </a:r>
            <a:r>
              <a:rPr lang="en-US" sz="750" b="0" i="0" dirty="0" err="1">
                <a:solidFill>
                  <a:srgbClr val="AF2021"/>
                </a:solidFill>
                <a:effectLst/>
                <a:latin typeface="Arial" panose="020B0604020202020204" pitchFamily="34" charset="0"/>
                <a:cs typeface="Arial" panose="020B0604020202020204" pitchFamily="34" charset="0"/>
              </a:rPr>
              <a:t>fitbit</a:t>
            </a:r>
            <a:r>
              <a:rPr lang="en-US" sz="750" b="0" i="0" dirty="0">
                <a:solidFill>
                  <a:srgbClr val="AF2021"/>
                </a:solidFill>
                <a:effectLst/>
                <a:latin typeface="Arial" panose="020B0604020202020204" pitchFamily="34" charset="0"/>
                <a:cs typeface="Arial" panose="020B0604020202020204" pitchFamily="34" charset="0"/>
              </a:rPr>
              <a:t> data. </a:t>
            </a:r>
            <a:r>
              <a:rPr lang="en-US" sz="750" b="0" i="1" dirty="0">
                <a:effectLst/>
                <a:latin typeface="Arial" panose="020B0604020202020204" pitchFamily="34" charset="0"/>
                <a:cs typeface="Arial" panose="020B0604020202020204" pitchFamily="34" charset="0"/>
              </a:rPr>
              <a:t>JMIR mHealth and </a:t>
            </a:r>
            <a:r>
              <a:rPr lang="en-US" sz="750" b="0" i="1" dirty="0" err="1">
                <a:effectLst/>
                <a:latin typeface="Arial" panose="020B0604020202020204" pitchFamily="34" charset="0"/>
                <a:cs typeface="Arial" panose="020B0604020202020204" pitchFamily="34" charset="0"/>
              </a:rPr>
              <a:t>uHealth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a:t>
            </a:r>
            <a:r>
              <a:rPr lang="en-US" sz="750" b="0" i="0" dirty="0">
                <a:effectLst/>
                <a:latin typeface="Arial" panose="020B0604020202020204" pitchFamily="34" charset="0"/>
                <a:cs typeface="Arial" panose="020B0604020202020204" pitchFamily="34" charset="0"/>
              </a:rPr>
              <a:t>(7), e13209.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Epstein, D. H., </a:t>
            </a:r>
            <a:r>
              <a:rPr lang="en-US" sz="750" b="0" i="0" dirty="0" err="1">
                <a:effectLst/>
                <a:latin typeface="Arial" panose="020B0604020202020204" pitchFamily="34" charset="0"/>
                <a:cs typeface="Arial" panose="020B0604020202020204" pitchFamily="34" charset="0"/>
              </a:rPr>
              <a:t>Tyburski</a:t>
            </a:r>
            <a:r>
              <a:rPr lang="en-US" sz="750" b="0" i="0" dirty="0">
                <a:effectLst/>
                <a:latin typeface="Arial" panose="020B0604020202020204" pitchFamily="34" charset="0"/>
                <a:cs typeface="Arial" panose="020B0604020202020204" pitchFamily="34" charset="0"/>
              </a:rPr>
              <a:t>, M., Craig, I. M., Phillips, K. A., </a:t>
            </a:r>
            <a:r>
              <a:rPr lang="en-US" sz="750" b="0" i="0" dirty="0" err="1">
                <a:effectLst/>
                <a:latin typeface="Arial" panose="020B0604020202020204" pitchFamily="34" charset="0"/>
                <a:cs typeface="Arial" panose="020B0604020202020204" pitchFamily="34" charset="0"/>
              </a:rPr>
              <a:t>Jobes</a:t>
            </a:r>
            <a:r>
              <a:rPr lang="en-US" sz="750" b="0" i="0" dirty="0">
                <a:effectLst/>
                <a:latin typeface="Arial" panose="020B0604020202020204" pitchFamily="34" charset="0"/>
                <a:cs typeface="Arial" panose="020B0604020202020204" pitchFamily="34" charset="0"/>
              </a:rPr>
              <a:t>, M. L., </a:t>
            </a:r>
            <a:r>
              <a:rPr lang="en-US" sz="750" b="0" i="0" dirty="0" err="1">
                <a:effectLst/>
                <a:latin typeface="Arial" panose="020B0604020202020204" pitchFamily="34" charset="0"/>
                <a:cs typeface="Arial" panose="020B0604020202020204" pitchFamily="34" charset="0"/>
              </a:rPr>
              <a:t>Vahabzadeh</a:t>
            </a:r>
            <a:r>
              <a:rPr lang="en-US" sz="750" b="0" i="0" dirty="0">
                <a:effectLst/>
                <a:latin typeface="Arial" panose="020B0604020202020204" pitchFamily="34" charset="0"/>
                <a:cs typeface="Arial" panose="020B0604020202020204" pitchFamily="34" charset="0"/>
              </a:rPr>
              <a:t>, M., ... &amp; Preston, K. L. (2014). </a:t>
            </a:r>
            <a:r>
              <a:rPr lang="en-US" sz="750" b="0" i="0" dirty="0">
                <a:solidFill>
                  <a:srgbClr val="AF2021"/>
                </a:solidFill>
                <a:effectLst/>
                <a:latin typeface="Arial" panose="020B0604020202020204" pitchFamily="34" charset="0"/>
                <a:cs typeface="Arial" panose="020B0604020202020204" pitchFamily="34" charset="0"/>
              </a:rPr>
              <a:t>Real-time tracking of neighborhood surroundings and mood in urban drug misusers: application of a new method to study behavior in its geographical context. </a:t>
            </a:r>
            <a:r>
              <a:rPr lang="en-US" sz="750" b="0" i="1" dirty="0">
                <a:effectLst/>
                <a:latin typeface="Arial" panose="020B0604020202020204" pitchFamily="34" charset="0"/>
                <a:cs typeface="Arial" panose="020B0604020202020204" pitchFamily="34" charset="0"/>
              </a:rPr>
              <a:t>Drug and alcohol dependence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134</a:t>
            </a:r>
            <a:r>
              <a:rPr lang="en-US" sz="750" b="0" i="0" dirty="0">
                <a:effectLst/>
                <a:latin typeface="Arial" panose="020B0604020202020204" pitchFamily="34" charset="0"/>
                <a:cs typeface="Arial" panose="020B0604020202020204" pitchFamily="34" charset="0"/>
              </a:rPr>
              <a:t>, 22-29.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Foulds</a:t>
            </a:r>
            <a:r>
              <a:rPr lang="en-US" sz="750" b="0" i="0" dirty="0">
                <a:effectLst/>
                <a:latin typeface="Arial" panose="020B0604020202020204" pitchFamily="34" charset="0"/>
                <a:cs typeface="Arial" panose="020B0604020202020204" pitchFamily="34" charset="0"/>
              </a:rPr>
              <a:t>, J. R., Islam, R., Keya, K. N., &amp; Pan, S. (2020, April). </a:t>
            </a:r>
            <a:r>
              <a:rPr lang="en-US" sz="750" b="0" i="0" dirty="0">
                <a:solidFill>
                  <a:srgbClr val="AF2021"/>
                </a:solidFill>
                <a:effectLst/>
                <a:latin typeface="Arial" panose="020B0604020202020204" pitchFamily="34" charset="0"/>
                <a:cs typeface="Arial" panose="020B0604020202020204" pitchFamily="34" charset="0"/>
              </a:rPr>
              <a:t>An intersectional definition of fairness. </a:t>
            </a:r>
            <a:r>
              <a:rPr lang="en-US" sz="750" b="0" i="0" dirty="0">
                <a:effectLst/>
                <a:latin typeface="Arial" panose="020B0604020202020204" pitchFamily="34" charset="0"/>
                <a:cs typeface="Arial" panose="020B0604020202020204" pitchFamily="34" charset="0"/>
              </a:rPr>
              <a:t>In </a:t>
            </a:r>
            <a:r>
              <a:rPr lang="en-US" sz="750" b="0" i="1" dirty="0">
                <a:effectLst/>
                <a:latin typeface="Arial" panose="020B0604020202020204" pitchFamily="34" charset="0"/>
                <a:cs typeface="Arial" panose="020B0604020202020204" pitchFamily="34" charset="0"/>
              </a:rPr>
              <a:t>2020 IEEE 36th International Conference on Data Engineering (ICDE)</a:t>
            </a:r>
            <a:r>
              <a:rPr lang="en-US" sz="750" b="0" i="0" dirty="0">
                <a:effectLst/>
                <a:latin typeface="Arial" panose="020B0604020202020204" pitchFamily="34" charset="0"/>
                <a:cs typeface="Arial" panose="020B0604020202020204" pitchFamily="34" charset="0"/>
              </a:rPr>
              <a:t> (pp. 1918-1921). IEEE.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Gustafson, D. H., McTavish, F. M., </a:t>
            </a:r>
            <a:r>
              <a:rPr lang="en-US" sz="750" b="0" i="0" dirty="0" err="1">
                <a:effectLst/>
                <a:latin typeface="Arial" panose="020B0604020202020204" pitchFamily="34" charset="0"/>
                <a:cs typeface="Arial" panose="020B0604020202020204" pitchFamily="34" charset="0"/>
              </a:rPr>
              <a:t>Chih</a:t>
            </a:r>
            <a:r>
              <a:rPr lang="en-US" sz="750" b="0" i="0" dirty="0">
                <a:effectLst/>
                <a:latin typeface="Arial" panose="020B0604020202020204" pitchFamily="34" charset="0"/>
                <a:cs typeface="Arial" panose="020B0604020202020204" pitchFamily="34" charset="0"/>
              </a:rPr>
              <a:t>, M. Y., Atwood, A. K., Johnson, R. A., Boyle, M. G., ... &amp; Shah, D. (2014). </a:t>
            </a:r>
            <a:r>
              <a:rPr lang="en-US" sz="750" b="0" i="0" dirty="0">
                <a:solidFill>
                  <a:srgbClr val="AF2021"/>
                </a:solidFill>
                <a:effectLst/>
                <a:latin typeface="Arial" panose="020B0604020202020204" pitchFamily="34" charset="0"/>
                <a:cs typeface="Arial" panose="020B0604020202020204" pitchFamily="34" charset="0"/>
              </a:rPr>
              <a:t>A smartphone application to support recovery from alcoholism: a randomized clinical trial. </a:t>
            </a:r>
            <a:r>
              <a:rPr lang="en-US" sz="750" b="0" i="1" dirty="0">
                <a:effectLst/>
                <a:latin typeface="Arial" panose="020B0604020202020204" pitchFamily="34" charset="0"/>
                <a:cs typeface="Arial" panose="020B0604020202020204" pitchFamily="34" charset="0"/>
              </a:rPr>
              <a:t>JAMA psychiatry</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71</a:t>
            </a:r>
            <a:r>
              <a:rPr lang="en-US" sz="750" b="0" i="0" dirty="0">
                <a:effectLst/>
                <a:latin typeface="Arial" panose="020B0604020202020204" pitchFamily="34" charset="0"/>
                <a:cs typeface="Arial" panose="020B0604020202020204" pitchFamily="34" charset="0"/>
              </a:rPr>
              <a:t>(5), 566-572.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Heller, A. S., Shi, T. C., </a:t>
            </a:r>
            <a:r>
              <a:rPr lang="en-US" sz="750" b="0" i="0" dirty="0" err="1">
                <a:effectLst/>
                <a:latin typeface="Arial" panose="020B0604020202020204" pitchFamily="34" charset="0"/>
                <a:cs typeface="Arial" panose="020B0604020202020204" pitchFamily="34" charset="0"/>
              </a:rPr>
              <a:t>Ezie</a:t>
            </a:r>
            <a:r>
              <a:rPr lang="en-US" sz="750" b="0" i="0" dirty="0">
                <a:effectLst/>
                <a:latin typeface="Arial" panose="020B0604020202020204" pitchFamily="34" charset="0"/>
                <a:cs typeface="Arial" panose="020B0604020202020204" pitchFamily="34" charset="0"/>
              </a:rPr>
              <a:t>, C. C., </a:t>
            </a:r>
            <a:r>
              <a:rPr lang="en-US" sz="750" b="0" i="0" dirty="0" err="1">
                <a:effectLst/>
                <a:latin typeface="Arial" panose="020B0604020202020204" pitchFamily="34" charset="0"/>
                <a:cs typeface="Arial" panose="020B0604020202020204" pitchFamily="34" charset="0"/>
              </a:rPr>
              <a:t>Reneau</a:t>
            </a:r>
            <a:r>
              <a:rPr lang="en-US" sz="750" b="0" i="0" dirty="0">
                <a:effectLst/>
                <a:latin typeface="Arial" panose="020B0604020202020204" pitchFamily="34" charset="0"/>
                <a:cs typeface="Arial" panose="020B0604020202020204" pitchFamily="34" charset="0"/>
              </a:rPr>
              <a:t>, T. R., Baez, L. M., Gibbons, C. J., &amp; Hartley, C. A. (2020). </a:t>
            </a:r>
            <a:r>
              <a:rPr lang="en-US" sz="750" b="0" i="0" dirty="0">
                <a:solidFill>
                  <a:srgbClr val="AF2021"/>
                </a:solidFill>
                <a:effectLst/>
                <a:latin typeface="Arial" panose="020B0604020202020204" pitchFamily="34" charset="0"/>
                <a:cs typeface="Arial" panose="020B0604020202020204" pitchFamily="34" charset="0"/>
              </a:rPr>
              <a:t>Association between real-world experiential diversity and positive affect relates to hippocampal–striatal functional connectivity. </a:t>
            </a:r>
            <a:r>
              <a:rPr lang="en-US" sz="750" b="0" i="1" dirty="0">
                <a:effectLst/>
                <a:latin typeface="Arial" panose="020B0604020202020204" pitchFamily="34" charset="0"/>
                <a:cs typeface="Arial" panose="020B0604020202020204" pitchFamily="34" charset="0"/>
              </a:rPr>
              <a:t>Nature Neuroscience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23</a:t>
            </a:r>
            <a:r>
              <a:rPr lang="en-US" sz="750" b="0" i="0" dirty="0">
                <a:effectLst/>
                <a:latin typeface="Arial" panose="020B0604020202020204" pitchFamily="34" charset="0"/>
                <a:cs typeface="Arial" panose="020B0604020202020204" pitchFamily="34" charset="0"/>
              </a:rPr>
              <a:t>(7), 800-804.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Janak</a:t>
            </a:r>
            <a:r>
              <a:rPr lang="en-US" sz="750" b="0" i="0" dirty="0">
                <a:effectLst/>
                <a:latin typeface="Arial" panose="020B0604020202020204" pitchFamily="34" charset="0"/>
                <a:cs typeface="Arial" panose="020B0604020202020204" pitchFamily="34" charset="0"/>
              </a:rPr>
              <a:t>, P. H., &amp; </a:t>
            </a:r>
            <a:r>
              <a:rPr lang="en-US" sz="750" b="0" i="0" dirty="0" err="1">
                <a:effectLst/>
                <a:latin typeface="Arial" panose="020B0604020202020204" pitchFamily="34" charset="0"/>
                <a:cs typeface="Arial" panose="020B0604020202020204" pitchFamily="34" charset="0"/>
              </a:rPr>
              <a:t>Chaudhri</a:t>
            </a:r>
            <a:r>
              <a:rPr lang="en-US" sz="750" b="0" i="0" dirty="0">
                <a:effectLst/>
                <a:latin typeface="Arial" panose="020B0604020202020204" pitchFamily="34" charset="0"/>
                <a:cs typeface="Arial" panose="020B0604020202020204" pitchFamily="34" charset="0"/>
              </a:rPr>
              <a:t>, N. (2010). </a:t>
            </a:r>
            <a:r>
              <a:rPr lang="en-US" sz="750" b="0" i="0" dirty="0">
                <a:solidFill>
                  <a:srgbClr val="AF2021"/>
                </a:solidFill>
                <a:effectLst/>
                <a:latin typeface="Arial" panose="020B0604020202020204" pitchFamily="34" charset="0"/>
                <a:cs typeface="Arial" panose="020B0604020202020204" pitchFamily="34" charset="0"/>
              </a:rPr>
              <a:t>The potent effect of environmental context on relapse to alcohol-seeking after extinction.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The open addiction journal</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a:t>
            </a:r>
            <a:r>
              <a:rPr lang="en-US" sz="750" b="0" i="0" dirty="0">
                <a:effectLst/>
                <a:latin typeface="Arial" panose="020B0604020202020204" pitchFamily="34" charset="0"/>
                <a:cs typeface="Arial" panose="020B0604020202020204" pitchFamily="34" charset="0"/>
              </a:rPr>
              <a:t>, 76.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Jonathan, P., </a:t>
            </a:r>
            <a:r>
              <a:rPr lang="en-US" sz="750" b="0" i="0" dirty="0" err="1">
                <a:effectLst/>
                <a:latin typeface="Arial" panose="020B0604020202020204" pitchFamily="34" charset="0"/>
                <a:cs typeface="Arial" panose="020B0604020202020204" pitchFamily="34" charset="0"/>
              </a:rPr>
              <a:t>Krzanowski</a:t>
            </a:r>
            <a:r>
              <a:rPr lang="en-US" sz="750" b="0" i="0" dirty="0">
                <a:effectLst/>
                <a:latin typeface="Arial" panose="020B0604020202020204" pitchFamily="34" charset="0"/>
                <a:cs typeface="Arial" panose="020B0604020202020204" pitchFamily="34" charset="0"/>
              </a:rPr>
              <a:t>, W. J., &amp; McCarthy, W. V. (2000). </a:t>
            </a:r>
            <a:r>
              <a:rPr lang="en-US" sz="750" b="0" i="0" dirty="0">
                <a:solidFill>
                  <a:srgbClr val="AF2021"/>
                </a:solidFill>
                <a:effectLst/>
                <a:latin typeface="Arial" panose="020B0604020202020204" pitchFamily="34" charset="0"/>
                <a:cs typeface="Arial" panose="020B0604020202020204" pitchFamily="34" charset="0"/>
              </a:rPr>
              <a:t>On the use of cross-validation to assess performance in multivariate prediction.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Statistics and Computing</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a:t>
            </a:r>
            <a:r>
              <a:rPr lang="en-US" sz="750" b="0" i="0" dirty="0">
                <a:effectLst/>
                <a:latin typeface="Arial" panose="020B0604020202020204" pitchFamily="34" charset="0"/>
                <a:cs typeface="Arial" panose="020B0604020202020204" pitchFamily="34" charset="0"/>
              </a:rPr>
              <a:t>, 209-229.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Kuhn, M., &amp; Johnson, K. (2013). </a:t>
            </a:r>
            <a:r>
              <a:rPr lang="en-US" sz="750" b="0" i="1" dirty="0">
                <a:solidFill>
                  <a:srgbClr val="AF2021"/>
                </a:solidFill>
                <a:effectLst/>
                <a:latin typeface="Arial" panose="020B0604020202020204" pitchFamily="34" charset="0"/>
                <a:cs typeface="Arial" panose="020B0604020202020204" pitchFamily="34" charset="0"/>
              </a:rPr>
              <a:t>Applied predictive modeling</a:t>
            </a:r>
            <a:r>
              <a:rPr lang="en-US" sz="750" b="0" i="0" dirty="0">
                <a:solidFill>
                  <a:srgbClr val="AF2021"/>
                </a:solidFill>
                <a:effectLst/>
                <a:latin typeface="Arial" panose="020B0604020202020204" pitchFamily="34" charset="0"/>
                <a:cs typeface="Arial" panose="020B0604020202020204" pitchFamily="34" charset="0"/>
              </a:rPr>
              <a:t> </a:t>
            </a:r>
            <a:r>
              <a:rPr lang="en-US" sz="750" b="0" i="0" dirty="0">
                <a:effectLst/>
                <a:latin typeface="Arial" panose="020B0604020202020204" pitchFamily="34" charset="0"/>
                <a:cs typeface="Arial" panose="020B0604020202020204" pitchFamily="34" charset="0"/>
              </a:rPr>
              <a:t>(Vol. 26, p. 13). New York: Springer. </a:t>
            </a:r>
          </a:p>
          <a:p>
            <a:endParaRPr lang="en-US" sz="750" dirty="0">
              <a:latin typeface="Arial" panose="020B0604020202020204" pitchFamily="34" charset="0"/>
              <a:cs typeface="Arial" panose="020B0604020202020204" pitchFamily="34" charset="0"/>
            </a:endParaRPr>
          </a:p>
          <a:p>
            <a:endParaRPr lang="en-US" sz="750" b="0" i="0" dirty="0">
              <a:effectLst/>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Kwan, M. P., Wang, J., </a:t>
            </a:r>
            <a:r>
              <a:rPr lang="en-US" sz="750" b="0" i="0" dirty="0" err="1">
                <a:effectLst/>
                <a:latin typeface="Arial" panose="020B0604020202020204" pitchFamily="34" charset="0"/>
                <a:cs typeface="Arial" panose="020B0604020202020204" pitchFamily="34" charset="0"/>
              </a:rPr>
              <a:t>Tyburski</a:t>
            </a:r>
            <a:r>
              <a:rPr lang="en-US" sz="750" b="0" i="0" dirty="0">
                <a:effectLst/>
                <a:latin typeface="Arial" panose="020B0604020202020204" pitchFamily="34" charset="0"/>
                <a:cs typeface="Arial" panose="020B0604020202020204" pitchFamily="34" charset="0"/>
              </a:rPr>
              <a:t>, M., Epstein, D. H., Kowalczyk, W. J., &amp; Preston, K. L. (2021). </a:t>
            </a:r>
            <a:r>
              <a:rPr lang="en-US" sz="750" b="0" i="0" dirty="0">
                <a:solidFill>
                  <a:srgbClr val="AF2021"/>
                </a:solidFill>
                <a:effectLst/>
                <a:latin typeface="Arial" panose="020B0604020202020204" pitchFamily="34" charset="0"/>
                <a:cs typeface="Arial" panose="020B0604020202020204" pitchFamily="34" charset="0"/>
              </a:rPr>
              <a:t>Uncertainties in the geographic context of health behaviors: A study of substance users’ exposure to psychosocial stress using GPS data.</a:t>
            </a:r>
            <a:r>
              <a:rPr lang="en-US" sz="750" b="0" i="0" dirty="0">
                <a:effectLst/>
                <a:latin typeface="Arial" panose="020B0604020202020204" pitchFamily="34" charset="0"/>
                <a:cs typeface="Arial" panose="020B0604020202020204" pitchFamily="34" charset="0"/>
              </a:rPr>
              <a:t> In </a:t>
            </a:r>
            <a:r>
              <a:rPr lang="en-US" sz="750" b="0" i="1" dirty="0">
                <a:effectLst/>
                <a:latin typeface="Arial" panose="020B0604020202020204" pitchFamily="34" charset="0"/>
                <a:cs typeface="Arial" panose="020B0604020202020204" pitchFamily="34" charset="0"/>
              </a:rPr>
              <a:t>Uncertainty and Context in </a:t>
            </a:r>
            <a:r>
              <a:rPr lang="en-US" sz="750" b="0" i="1" dirty="0" err="1">
                <a:effectLst/>
                <a:latin typeface="Arial" panose="020B0604020202020204" pitchFamily="34" charset="0"/>
                <a:cs typeface="Arial" panose="020B0604020202020204" pitchFamily="34" charset="0"/>
              </a:rPr>
              <a:t>GIScience</a:t>
            </a:r>
            <a:r>
              <a:rPr lang="en-US" sz="750" b="0" i="1" dirty="0">
                <a:effectLst/>
                <a:latin typeface="Arial" panose="020B0604020202020204" pitchFamily="34" charset="0"/>
                <a:cs typeface="Arial" panose="020B0604020202020204" pitchFamily="34" charset="0"/>
              </a:rPr>
              <a:t> and Geography</a:t>
            </a:r>
            <a:r>
              <a:rPr lang="en-US" sz="750" b="0" i="0" dirty="0">
                <a:effectLst/>
                <a:latin typeface="Arial" panose="020B0604020202020204" pitchFamily="34" charset="0"/>
                <a:cs typeface="Arial" panose="020B0604020202020204" pitchFamily="34" charset="0"/>
              </a:rPr>
              <a:t> (pp. 47-66). Routledge.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LeCocq</a:t>
            </a:r>
            <a:r>
              <a:rPr lang="en-US" sz="750" b="0" i="0" dirty="0">
                <a:effectLst/>
                <a:latin typeface="Arial" panose="020B0604020202020204" pitchFamily="34" charset="0"/>
                <a:cs typeface="Arial" panose="020B0604020202020204" pitchFamily="34" charset="0"/>
              </a:rPr>
              <a:t>, M. R., Randall, P. A., </a:t>
            </a:r>
            <a:r>
              <a:rPr lang="en-US" sz="750" b="0" i="0" dirty="0" err="1">
                <a:effectLst/>
                <a:latin typeface="Arial" panose="020B0604020202020204" pitchFamily="34" charset="0"/>
                <a:cs typeface="Arial" panose="020B0604020202020204" pitchFamily="34" charset="0"/>
              </a:rPr>
              <a:t>Besheer</a:t>
            </a:r>
            <a:r>
              <a:rPr lang="en-US" sz="750" b="0" i="0" dirty="0">
                <a:effectLst/>
                <a:latin typeface="Arial" panose="020B0604020202020204" pitchFamily="34" charset="0"/>
                <a:cs typeface="Arial" panose="020B0604020202020204" pitchFamily="34" charset="0"/>
              </a:rPr>
              <a:t>, J., &amp; </a:t>
            </a:r>
            <a:r>
              <a:rPr lang="en-US" sz="750" b="0" i="0" dirty="0" err="1">
                <a:effectLst/>
                <a:latin typeface="Arial" panose="020B0604020202020204" pitchFamily="34" charset="0"/>
                <a:cs typeface="Arial" panose="020B0604020202020204" pitchFamily="34" charset="0"/>
              </a:rPr>
              <a:t>Chaudhri</a:t>
            </a:r>
            <a:r>
              <a:rPr lang="en-US" sz="750" b="0" i="0" dirty="0">
                <a:effectLst/>
                <a:latin typeface="Arial" panose="020B0604020202020204" pitchFamily="34" charset="0"/>
                <a:cs typeface="Arial" panose="020B0604020202020204" pitchFamily="34" charset="0"/>
              </a:rPr>
              <a:t>, N. (2020). </a:t>
            </a:r>
            <a:r>
              <a:rPr lang="en-US" sz="750" b="0" i="0" dirty="0">
                <a:solidFill>
                  <a:srgbClr val="AF2021"/>
                </a:solidFill>
                <a:effectLst/>
                <a:latin typeface="Arial" panose="020B0604020202020204" pitchFamily="34" charset="0"/>
                <a:cs typeface="Arial" panose="020B0604020202020204" pitchFamily="34" charset="0"/>
              </a:rPr>
              <a:t>Considering drug-associated contexts in substance use disorders and treatment development. </a:t>
            </a:r>
            <a:r>
              <a:rPr lang="en-US" sz="750" b="0" i="1" dirty="0">
                <a:effectLst/>
                <a:latin typeface="Arial" panose="020B0604020202020204" pitchFamily="34" charset="0"/>
                <a:cs typeface="Arial" panose="020B0604020202020204" pitchFamily="34" charset="0"/>
              </a:rPr>
              <a:t>Neurotherapeutics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17</a:t>
            </a:r>
            <a:r>
              <a:rPr lang="en-US" sz="750" b="0" i="0" dirty="0">
                <a:effectLst/>
                <a:latin typeface="Arial" panose="020B0604020202020204" pitchFamily="34" charset="0"/>
                <a:cs typeface="Arial" panose="020B0604020202020204" pitchFamily="34" charset="0"/>
              </a:rPr>
              <a:t>(1), 43-54.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Lundberg, S. M., &amp; Lee, S. I. (2017). </a:t>
            </a:r>
            <a:r>
              <a:rPr lang="en-US" sz="750" b="0" i="0" dirty="0">
                <a:solidFill>
                  <a:srgbClr val="AF2021"/>
                </a:solidFill>
                <a:effectLst/>
                <a:latin typeface="Arial" panose="020B0604020202020204" pitchFamily="34" charset="0"/>
                <a:cs typeface="Arial" panose="020B0604020202020204" pitchFamily="34" charset="0"/>
              </a:rPr>
              <a:t>A unified approach to interpreting model predictions.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Advances in neural information processing systems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30</a:t>
            </a:r>
            <a:r>
              <a:rPr lang="en-US" sz="750" b="0" i="0" dirty="0">
                <a:effectLst/>
                <a:latin typeface="Arial" panose="020B0604020202020204" pitchFamily="34" charset="0"/>
                <a:cs typeface="Arial" panose="020B0604020202020204" pitchFamily="34" charset="0"/>
              </a:rPr>
              <a:t>.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Marlatt, G. A., &amp; Donovan, D. M. (Eds.). (2007). </a:t>
            </a:r>
            <a:r>
              <a:rPr lang="en-US" sz="750" b="0" i="1" dirty="0">
                <a:solidFill>
                  <a:srgbClr val="AF2021"/>
                </a:solidFill>
                <a:effectLst/>
                <a:latin typeface="Arial" panose="020B0604020202020204" pitchFamily="34" charset="0"/>
                <a:cs typeface="Arial" panose="020B0604020202020204" pitchFamily="34" charset="0"/>
              </a:rPr>
              <a:t>Relapse prevention: Maintenance strategies in the treatment of addictive behaviors</a:t>
            </a:r>
            <a:r>
              <a:rPr lang="en-US" sz="750" b="0" i="0" dirty="0">
                <a:solidFill>
                  <a:srgbClr val="AF2021"/>
                </a:solidFill>
                <a:effectLst/>
                <a:latin typeface="Arial" panose="020B0604020202020204" pitchFamily="34" charset="0"/>
                <a:cs typeface="Arial" panose="020B0604020202020204" pitchFamily="34" charset="0"/>
              </a:rPr>
              <a:t>. </a:t>
            </a:r>
            <a:r>
              <a:rPr lang="en-US" sz="750" b="0" i="0" dirty="0">
                <a:effectLst/>
                <a:latin typeface="Arial" panose="020B0604020202020204" pitchFamily="34" charset="0"/>
                <a:cs typeface="Arial" panose="020B0604020202020204" pitchFamily="34" charset="0"/>
              </a:rPr>
              <a:t>Guilford press.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McKay, J. R., &amp; Hiller-</a:t>
            </a:r>
            <a:r>
              <a:rPr lang="en-US" sz="750" b="0" i="0" dirty="0" err="1">
                <a:effectLst/>
                <a:latin typeface="Arial" panose="020B0604020202020204" pitchFamily="34" charset="0"/>
                <a:cs typeface="Arial" panose="020B0604020202020204" pitchFamily="34" charset="0"/>
              </a:rPr>
              <a:t>Sturmhöfel</a:t>
            </a:r>
            <a:r>
              <a:rPr lang="en-US" sz="750" b="0" i="0" dirty="0">
                <a:effectLst/>
                <a:latin typeface="Arial" panose="020B0604020202020204" pitchFamily="34" charset="0"/>
                <a:cs typeface="Arial" panose="020B0604020202020204" pitchFamily="34" charset="0"/>
              </a:rPr>
              <a:t>, S. (2011). </a:t>
            </a:r>
            <a:r>
              <a:rPr lang="en-US" sz="750" b="0" i="0" dirty="0">
                <a:solidFill>
                  <a:srgbClr val="AF2021"/>
                </a:solidFill>
                <a:effectLst/>
                <a:latin typeface="Arial" panose="020B0604020202020204" pitchFamily="34" charset="0"/>
                <a:cs typeface="Arial" panose="020B0604020202020204" pitchFamily="34" charset="0"/>
              </a:rPr>
              <a:t>Treating alcoholism as a chronic disease: approaches to long-term continuing care. </a:t>
            </a:r>
            <a:r>
              <a:rPr lang="en-US" sz="750" b="0" i="1" dirty="0">
                <a:effectLst/>
                <a:latin typeface="Arial" panose="020B0604020202020204" pitchFamily="34" charset="0"/>
                <a:cs typeface="Arial" panose="020B0604020202020204" pitchFamily="34" charset="0"/>
              </a:rPr>
              <a:t>Alcohol Research &amp;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33</a:t>
            </a:r>
            <a:r>
              <a:rPr lang="en-US" sz="750" b="0" i="0" dirty="0">
                <a:effectLst/>
                <a:latin typeface="Arial" panose="020B0604020202020204" pitchFamily="34" charset="0"/>
                <a:cs typeface="Arial" panose="020B0604020202020204" pitchFamily="34" charset="0"/>
              </a:rPr>
              <a:t>(4), 356.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Mennis</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Stahler</a:t>
            </a:r>
            <a:r>
              <a:rPr lang="en-US" sz="750" b="0" i="0" dirty="0">
                <a:effectLst/>
                <a:latin typeface="Arial" panose="020B0604020202020204" pitchFamily="34" charset="0"/>
                <a:cs typeface="Arial" panose="020B0604020202020204" pitchFamily="34" charset="0"/>
              </a:rPr>
              <a:t>, G. J., &amp; Mason, M. J. (2016). </a:t>
            </a:r>
            <a:r>
              <a:rPr lang="en-US" sz="750" b="0" i="0" dirty="0">
                <a:solidFill>
                  <a:srgbClr val="AF2021"/>
                </a:solidFill>
                <a:effectLst/>
                <a:latin typeface="Arial" panose="020B0604020202020204" pitchFamily="34" charset="0"/>
                <a:cs typeface="Arial" panose="020B0604020202020204" pitchFamily="34" charset="0"/>
              </a:rPr>
              <a:t>Risky substance use environments and addiction: a new frontier for environmental justice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International journal of environmental research and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13</a:t>
            </a:r>
            <a:r>
              <a:rPr lang="en-US" sz="750" b="0" i="0" dirty="0">
                <a:effectLst/>
                <a:latin typeface="Arial" panose="020B0604020202020204" pitchFamily="34" charset="0"/>
                <a:cs typeface="Arial" panose="020B0604020202020204" pitchFamily="34" charset="0"/>
              </a:rPr>
              <a:t>(6), 607.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Moos, R. H., &amp; Moos, B. S. (2006). </a:t>
            </a:r>
            <a:r>
              <a:rPr lang="en-US" sz="750" b="0" i="0" dirty="0">
                <a:solidFill>
                  <a:srgbClr val="AF2021"/>
                </a:solidFill>
                <a:effectLst/>
                <a:latin typeface="Arial" panose="020B0604020202020204" pitchFamily="34" charset="0"/>
                <a:cs typeface="Arial" panose="020B0604020202020204" pitchFamily="34" charset="0"/>
              </a:rPr>
              <a:t>Rates and predictors of relapse after natural and treated remission from alcohol use disorders. </a:t>
            </a:r>
            <a:r>
              <a:rPr lang="en-US" sz="750" b="0" i="1" dirty="0">
                <a:effectLst/>
                <a:latin typeface="Arial" panose="020B0604020202020204" pitchFamily="34" charset="0"/>
                <a:cs typeface="Arial" panose="020B0604020202020204" pitchFamily="34" charset="0"/>
              </a:rPr>
              <a:t>Addiction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101</a:t>
            </a:r>
            <a:r>
              <a:rPr lang="en-US" sz="750" b="0" i="0" dirty="0">
                <a:effectLst/>
                <a:latin typeface="Arial" panose="020B0604020202020204" pitchFamily="34" charset="0"/>
                <a:cs typeface="Arial" panose="020B0604020202020204" pitchFamily="34" charset="0"/>
              </a:rPr>
              <a:t>(2), 212-222.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Raugh, I. M., James, S. H., Gonzalez, C. M., Chapman, H. C., Cohen, A. S., Kirkpatrick, B., &amp; Strauss, G. P. (2020). </a:t>
            </a:r>
            <a:r>
              <a:rPr lang="en-US" sz="750" b="0" i="0" dirty="0">
                <a:solidFill>
                  <a:srgbClr val="AF2021"/>
                </a:solidFill>
                <a:effectLst/>
                <a:latin typeface="Arial" panose="020B0604020202020204" pitchFamily="34" charset="0"/>
                <a:cs typeface="Arial" panose="020B0604020202020204" pitchFamily="34" charset="0"/>
              </a:rPr>
              <a:t>Geolocation as a digital phenotyping measure of negative symptoms and functional outcome. </a:t>
            </a:r>
            <a:r>
              <a:rPr lang="en-US" sz="750" b="0" i="1" dirty="0">
                <a:effectLst/>
                <a:latin typeface="Arial" panose="020B0604020202020204" pitchFamily="34" charset="0"/>
                <a:cs typeface="Arial" panose="020B0604020202020204" pitchFamily="34" charset="0"/>
              </a:rPr>
              <a:t>Schizophrenia bulletin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46</a:t>
            </a:r>
            <a:r>
              <a:rPr lang="en-US" sz="750" b="0" i="0" dirty="0">
                <a:effectLst/>
                <a:latin typeface="Arial" panose="020B0604020202020204" pitchFamily="34" charset="0"/>
                <a:cs typeface="Arial" panose="020B0604020202020204" pitchFamily="34" charset="0"/>
              </a:rPr>
              <a:t>(6), 1596-1607. </a:t>
            </a:r>
          </a:p>
          <a:p>
            <a:endParaRPr lang="en-US" sz="750" dirty="0">
              <a:latin typeface="Arial" panose="020B0604020202020204" pitchFamily="34" charset="0"/>
              <a:cs typeface="Arial" panose="020B0604020202020204" pitchFamily="34" charset="0"/>
            </a:endParaRPr>
          </a:p>
          <a:p>
            <a:pPr algn="l"/>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 </a:t>
            </a:r>
            <a:r>
              <a:rPr lang="en-US" sz="750" b="0" i="0" dirty="0">
                <a:effectLst/>
                <a:latin typeface="Arial" panose="020B0604020202020204" pitchFamily="34" charset="0"/>
                <a:cs typeface="Arial" panose="020B0604020202020204" pitchFamily="34" charset="0"/>
              </a:rPr>
              <a:t>Table 5.32A – Received substance use treatment in past year: among people aged 12 and older; by age group and past year drug use disorder, past year alcohol use disorder, past year drug and alcohol use disorder, and past year substance use disorder, numbers in thousands, 2021 and 2022. [cited 2024 May 2]. Available from: </a:t>
            </a:r>
            <a:r>
              <a:rPr lang="en-US" sz="750" b="0" i="0" u="none" strike="noStrike"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https://samhsa.gov/data/sites/default/files/reports/rpt42728/NSDUHDetailedTabs2022/NSDUHDetailedTabs2022/NSDUHDetTabsSect5pe2022.htm?s=5.32&amp;#tab5.32a</a:t>
            </a:r>
            <a:endParaRPr lang="en-US" sz="750" b="0" i="0" u="none" strike="noStrike" dirty="0">
              <a:effectLst/>
              <a:latin typeface="Arial" panose="020B0604020202020204" pitchFamily="34" charset="0"/>
              <a:cs typeface="Arial" panose="020B0604020202020204" pitchFamily="34" charset="0"/>
            </a:endParaRPr>
          </a:p>
          <a:p>
            <a:pPr algn="l"/>
            <a:endParaRPr lang="en-US" sz="750" dirty="0">
              <a:latin typeface="Arial" panose="020B0604020202020204" pitchFamily="34" charset="0"/>
              <a:cs typeface="Arial" panose="020B0604020202020204" pitchFamily="34" charset="0"/>
            </a:endParaRPr>
          </a:p>
          <a:p>
            <a:pPr algn="l"/>
            <a:endParaRPr lang="en-US" sz="750" b="0" i="0" dirty="0">
              <a:effectLst/>
              <a:latin typeface="Arial" panose="020B0604020202020204" pitchFamily="34" charset="0"/>
              <a:cs typeface="Arial" panose="020B0604020202020204" pitchFamily="34" charset="0"/>
            </a:endParaRPr>
          </a:p>
          <a:p>
            <a:pPr algn="l"/>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 </a:t>
            </a:r>
            <a:r>
              <a:rPr lang="en-US" sz="750" b="0" i="0" dirty="0">
                <a:effectLst/>
                <a:latin typeface="Arial" panose="020B0604020202020204" pitchFamily="34" charset="0"/>
                <a:cs typeface="Arial" panose="020B0604020202020204" pitchFamily="34" charset="0"/>
              </a:rPr>
              <a:t>Table 5.32B – Received substance use treatment in past year: among people aged 12 and older; by age group and past year drug use disorder, past year alcohol use disorder, past year drug and alcohol use disorder, and past year substance use disorder, percentages, 2021 and 2022. [cited 2024 May 2]. Available from: </a:t>
            </a:r>
            <a:r>
              <a:rPr lang="en-US" sz="750" b="0" i="0" u="none" strike="noStrike" dirty="0">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https://samhsa.gov/data/sites/default/files/reports/rpt42728/NSDUHDetailedTabs2022/NSDUHDetailedTabs2022/NSDUHDetTabsSect5pe2022.htm?s=5.32&amp;#tab5.32b</a:t>
            </a:r>
            <a:endParaRPr lang="en-US" sz="750" b="0" i="0" u="none" strike="noStrike" dirty="0">
              <a:effectLst/>
              <a:latin typeface="Arial" panose="020B0604020202020204" pitchFamily="34" charset="0"/>
              <a:cs typeface="Arial" panose="020B0604020202020204" pitchFamily="34" charset="0"/>
            </a:endParaRPr>
          </a:p>
          <a:p>
            <a:pPr algn="l"/>
            <a:endParaRPr lang="en-US" sz="750" b="0" i="0" dirty="0">
              <a:effectLst/>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a:t>
            </a:r>
            <a:r>
              <a:rPr lang="en-US" sz="750" b="0" i="0" dirty="0">
                <a:effectLst/>
                <a:latin typeface="Arial" panose="020B0604020202020204" pitchFamily="34" charset="0"/>
                <a:cs typeface="Arial" panose="020B0604020202020204" pitchFamily="34" charset="0"/>
              </a:rPr>
              <a:t> Table 5.1A – Substance use disorder for specific substances in past year: among people aged 12 and older; by age group, numbers in thousands, 2021 and 2022. [cited 2024 May 2]. Available from: </a:t>
            </a:r>
            <a:r>
              <a:rPr lang="en-US" sz="750" b="0" i="0" u="none" strike="noStrike" dirty="0">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https://samhsa.gov/data/sites/default/files/reports/rpt42728/NSDUHDetailedTabs2022/NSDUHDetailedTabs2022/NSDUHDetTabsSect5pe2022.htm?s=5.1&amp;#tab5.1a</a:t>
            </a:r>
            <a:endParaRPr lang="en-US" sz="750" b="0" i="0" dirty="0">
              <a:effectLst/>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Scott, J., </a:t>
            </a:r>
            <a:r>
              <a:rPr lang="en-US" sz="750" b="0" i="0" dirty="0" err="1">
                <a:effectLst/>
                <a:latin typeface="Arial" panose="020B0604020202020204" pitchFamily="34" charset="0"/>
                <a:cs typeface="Arial" panose="020B0604020202020204" pitchFamily="34" charset="0"/>
              </a:rPr>
              <a:t>Danos</a:t>
            </a:r>
            <a:r>
              <a:rPr lang="en-US" sz="750" b="0" i="0" dirty="0">
                <a:effectLst/>
                <a:latin typeface="Arial" panose="020B0604020202020204" pitchFamily="34" charset="0"/>
                <a:cs typeface="Arial" panose="020B0604020202020204" pitchFamily="34" charset="0"/>
              </a:rPr>
              <a:t>, D., Collins, R., Simonsen, N., Leonardi, C., Scribner, R., &amp; Herd, D. (2020). </a:t>
            </a:r>
            <a:r>
              <a:rPr lang="en-US" sz="750" b="0" i="0" dirty="0">
                <a:solidFill>
                  <a:srgbClr val="AF2021"/>
                </a:solidFill>
                <a:effectLst/>
                <a:latin typeface="Arial" panose="020B0604020202020204" pitchFamily="34" charset="0"/>
                <a:cs typeface="Arial" panose="020B0604020202020204" pitchFamily="34" charset="0"/>
              </a:rPr>
              <a:t>Structural racism in the built environment: Segregation and the overconcentration of alcohol outlets.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Health &amp; place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64</a:t>
            </a:r>
            <a:r>
              <a:rPr lang="en-US" sz="750" b="0" i="0" dirty="0">
                <a:effectLst/>
                <a:latin typeface="Arial" panose="020B0604020202020204" pitchFamily="34" charset="0"/>
                <a:cs typeface="Arial" panose="020B0604020202020204" pitchFamily="34" charset="0"/>
              </a:rPr>
              <a:t>, 102385.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Shin, J., &amp; Bae, S. M. (2023). </a:t>
            </a:r>
            <a:r>
              <a:rPr lang="en-US" sz="750" b="0" i="0" dirty="0">
                <a:solidFill>
                  <a:srgbClr val="AF2021"/>
                </a:solidFill>
                <a:effectLst/>
                <a:latin typeface="Arial" panose="020B0604020202020204" pitchFamily="34" charset="0"/>
                <a:cs typeface="Arial" panose="020B0604020202020204" pitchFamily="34" charset="0"/>
              </a:rPr>
              <a:t>A systematic review of location data for depression prediction. </a:t>
            </a:r>
            <a:r>
              <a:rPr lang="en-US" sz="750" b="0" i="1" dirty="0">
                <a:effectLst/>
                <a:latin typeface="Arial" panose="020B0604020202020204" pitchFamily="34" charset="0"/>
                <a:cs typeface="Arial" panose="020B0604020202020204" pitchFamily="34" charset="0"/>
              </a:rPr>
              <a:t>International Journal of Environmental Research and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20</a:t>
            </a:r>
            <a:r>
              <a:rPr lang="en-US" sz="750" b="0" i="0" dirty="0">
                <a:effectLst/>
                <a:latin typeface="Arial" panose="020B0604020202020204" pitchFamily="34" charset="0"/>
                <a:cs typeface="Arial" panose="020B0604020202020204" pitchFamily="34" charset="0"/>
              </a:rPr>
              <a:t>(11), 5984.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Sliedrecht</a:t>
            </a:r>
            <a:r>
              <a:rPr lang="en-US" sz="750" b="0" i="0" dirty="0">
                <a:effectLst/>
                <a:latin typeface="Arial" panose="020B0604020202020204" pitchFamily="34" charset="0"/>
                <a:cs typeface="Arial" panose="020B0604020202020204" pitchFamily="34" charset="0"/>
              </a:rPr>
              <a:t>, W., </a:t>
            </a:r>
            <a:r>
              <a:rPr lang="en-US" sz="750" b="0" i="0" dirty="0" err="1">
                <a:effectLst/>
                <a:latin typeface="Arial" panose="020B0604020202020204" pitchFamily="34" charset="0"/>
                <a:cs typeface="Arial" panose="020B0604020202020204" pitchFamily="34" charset="0"/>
              </a:rPr>
              <a:t>Roozen</a:t>
            </a:r>
            <a:r>
              <a:rPr lang="en-US" sz="750" b="0" i="0" dirty="0">
                <a:effectLst/>
                <a:latin typeface="Arial" panose="020B0604020202020204" pitchFamily="34" charset="0"/>
                <a:cs typeface="Arial" panose="020B0604020202020204" pitchFamily="34" charset="0"/>
              </a:rPr>
              <a:t>, H., de </a:t>
            </a:r>
            <a:r>
              <a:rPr lang="en-US" sz="750" b="0" i="0" dirty="0" err="1">
                <a:effectLst/>
                <a:latin typeface="Arial" panose="020B0604020202020204" pitchFamily="34" charset="0"/>
                <a:cs typeface="Arial" panose="020B0604020202020204" pitchFamily="34" charset="0"/>
              </a:rPr>
              <a:t>Waart</a:t>
            </a:r>
            <a:r>
              <a:rPr lang="en-US" sz="750" b="0" i="0" dirty="0">
                <a:effectLst/>
                <a:latin typeface="Arial" panose="020B0604020202020204" pitchFamily="34" charset="0"/>
                <a:cs typeface="Arial" panose="020B0604020202020204" pitchFamily="34" charset="0"/>
              </a:rPr>
              <a:t>, R., Dom, G., &amp; </a:t>
            </a:r>
            <a:r>
              <a:rPr lang="en-US" sz="750" b="0" i="0" dirty="0" err="1">
                <a:effectLst/>
                <a:latin typeface="Arial" panose="020B0604020202020204" pitchFamily="34" charset="0"/>
                <a:cs typeface="Arial" panose="020B0604020202020204" pitchFamily="34" charset="0"/>
              </a:rPr>
              <a:t>Witkiewitz</a:t>
            </a:r>
            <a:r>
              <a:rPr lang="en-US" sz="750" b="0" i="0" dirty="0">
                <a:effectLst/>
                <a:latin typeface="Arial" panose="020B0604020202020204" pitchFamily="34" charset="0"/>
                <a:cs typeface="Arial" panose="020B0604020202020204" pitchFamily="34" charset="0"/>
              </a:rPr>
              <a:t>, K. (2022). </a:t>
            </a:r>
            <a:r>
              <a:rPr lang="en-US" sz="750" b="0" i="0" dirty="0">
                <a:solidFill>
                  <a:srgbClr val="AF2021"/>
                </a:solidFill>
                <a:effectLst/>
                <a:latin typeface="Arial" panose="020B0604020202020204" pitchFamily="34" charset="0"/>
                <a:cs typeface="Arial" panose="020B0604020202020204" pitchFamily="34" charset="0"/>
              </a:rPr>
              <a:t>Variety in alcohol use disorder relapse definitions: Should the term “relapse” be abandoned?. </a:t>
            </a:r>
            <a:r>
              <a:rPr lang="en-US" sz="750" b="0" i="1" dirty="0">
                <a:effectLst/>
                <a:latin typeface="Arial" panose="020B0604020202020204" pitchFamily="34" charset="0"/>
                <a:cs typeface="Arial" panose="020B0604020202020204" pitchFamily="34" charset="0"/>
              </a:rPr>
              <a:t>Journal of Studies on Alcohol and Drugs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83</a:t>
            </a:r>
            <a:r>
              <a:rPr lang="en-US" sz="750" b="0" i="0" dirty="0">
                <a:effectLst/>
                <a:latin typeface="Arial" panose="020B0604020202020204" pitchFamily="34" charset="0"/>
                <a:cs typeface="Arial" panose="020B0604020202020204" pitchFamily="34" charset="0"/>
              </a:rPr>
              <a:t>(2), 248-259.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Stahler</a:t>
            </a:r>
            <a:r>
              <a:rPr lang="en-US" sz="750" b="0" i="0" dirty="0">
                <a:effectLst/>
                <a:latin typeface="Arial" panose="020B0604020202020204" pitchFamily="34" charset="0"/>
                <a:cs typeface="Arial" panose="020B0604020202020204" pitchFamily="34" charset="0"/>
              </a:rPr>
              <a:t>, G. J., </a:t>
            </a:r>
            <a:r>
              <a:rPr lang="en-US" sz="750" b="0" i="0" dirty="0" err="1">
                <a:effectLst/>
                <a:latin typeface="Arial" panose="020B0604020202020204" pitchFamily="34" charset="0"/>
                <a:cs typeface="Arial" panose="020B0604020202020204" pitchFamily="34" charset="0"/>
              </a:rPr>
              <a:t>Mennis</a:t>
            </a:r>
            <a:r>
              <a:rPr lang="en-US" sz="750" b="0" i="0" dirty="0">
                <a:effectLst/>
                <a:latin typeface="Arial" panose="020B0604020202020204" pitchFamily="34" charset="0"/>
                <a:cs typeface="Arial" panose="020B0604020202020204" pitchFamily="34" charset="0"/>
              </a:rPr>
              <a:t>, J., &amp; Baron, D. A. (2013). </a:t>
            </a:r>
            <a:r>
              <a:rPr lang="en-US" sz="750" b="0" i="0" dirty="0">
                <a:solidFill>
                  <a:srgbClr val="AF2021"/>
                </a:solidFill>
                <a:effectLst/>
                <a:latin typeface="Arial" panose="020B0604020202020204" pitchFamily="34" charset="0"/>
                <a:cs typeface="Arial" panose="020B0604020202020204" pitchFamily="34" charset="0"/>
              </a:rPr>
              <a:t>Geospatial technology and the “exposome”: new perspectives on addiction. </a:t>
            </a:r>
            <a:r>
              <a:rPr lang="en-US" sz="750" b="0" i="1" dirty="0">
                <a:effectLst/>
                <a:latin typeface="Arial" panose="020B0604020202020204" pitchFamily="34" charset="0"/>
                <a:cs typeface="Arial" panose="020B0604020202020204" pitchFamily="34" charset="0"/>
              </a:rPr>
              <a:t>American journal of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103</a:t>
            </a:r>
            <a:r>
              <a:rPr lang="en-US" sz="750" b="0" i="0" dirty="0">
                <a:effectLst/>
                <a:latin typeface="Arial" panose="020B0604020202020204" pitchFamily="34" charset="0"/>
                <a:cs typeface="Arial" panose="020B0604020202020204" pitchFamily="34" charset="0"/>
              </a:rPr>
              <a:t>(8), 1354-1356.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Stillman, M. A., &amp; Sutcliff, J. (2020). </a:t>
            </a:r>
            <a:r>
              <a:rPr lang="en-US" sz="750" b="0" i="0" dirty="0">
                <a:solidFill>
                  <a:srgbClr val="AF2021"/>
                </a:solidFill>
                <a:effectLst/>
                <a:latin typeface="Arial" panose="020B0604020202020204" pitchFamily="34" charset="0"/>
                <a:cs typeface="Arial" panose="020B0604020202020204" pitchFamily="34" charset="0"/>
              </a:rPr>
              <a:t>Predictors of relapse in alcohol use disorder: Identifying individuals most vulnerable to relapse.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Addiction and Substance Abuse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a:t>
            </a:r>
            <a:r>
              <a:rPr lang="en-US" sz="750" b="0" i="0" dirty="0">
                <a:effectLst/>
                <a:latin typeface="Arial" panose="020B0604020202020204" pitchFamily="34" charset="0"/>
                <a:cs typeface="Arial" panose="020B0604020202020204" pitchFamily="34" charset="0"/>
              </a:rPr>
              <a:t>(1), 3-8.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Vaeth</a:t>
            </a:r>
            <a:r>
              <a:rPr lang="en-US" sz="750" b="0" i="0" dirty="0">
                <a:effectLst/>
                <a:latin typeface="Arial" panose="020B0604020202020204" pitchFamily="34" charset="0"/>
                <a:cs typeface="Arial" panose="020B0604020202020204" pitchFamily="34" charset="0"/>
              </a:rPr>
              <a:t>, P. A., Wang‐</a:t>
            </a:r>
            <a:r>
              <a:rPr lang="en-US" sz="750" b="0" i="0" dirty="0" err="1">
                <a:effectLst/>
                <a:latin typeface="Arial" panose="020B0604020202020204" pitchFamily="34" charset="0"/>
                <a:cs typeface="Arial" panose="020B0604020202020204" pitchFamily="34" charset="0"/>
              </a:rPr>
              <a:t>Schweig</a:t>
            </a:r>
            <a:r>
              <a:rPr lang="en-US" sz="750" b="0" i="0" dirty="0">
                <a:effectLst/>
                <a:latin typeface="Arial" panose="020B0604020202020204" pitchFamily="34" charset="0"/>
                <a:cs typeface="Arial" panose="020B0604020202020204" pitchFamily="34" charset="0"/>
              </a:rPr>
              <a:t>, M., &amp; Caetano, R. (2017). </a:t>
            </a:r>
            <a:r>
              <a:rPr lang="en-US" sz="750" b="0" i="0" dirty="0">
                <a:solidFill>
                  <a:srgbClr val="AF2021"/>
                </a:solidFill>
                <a:effectLst/>
                <a:latin typeface="Arial" panose="020B0604020202020204" pitchFamily="34" charset="0"/>
                <a:cs typeface="Arial" panose="020B0604020202020204" pitchFamily="34" charset="0"/>
              </a:rPr>
              <a:t>Drinking, alcohol use disorder, and treatment access and utilization among US racial/ethnic groups. </a:t>
            </a:r>
            <a:r>
              <a:rPr lang="en-US" sz="750" b="0" i="1" dirty="0">
                <a:effectLst/>
                <a:latin typeface="Arial" panose="020B0604020202020204" pitchFamily="34" charset="0"/>
                <a:cs typeface="Arial" panose="020B0604020202020204" pitchFamily="34" charset="0"/>
              </a:rPr>
              <a:t>Alcoholism: Clinical and Experimental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41</a:t>
            </a:r>
            <a:r>
              <a:rPr lang="en-US" sz="750" b="0" i="0" dirty="0">
                <a:effectLst/>
                <a:latin typeface="Arial" panose="020B0604020202020204" pitchFamily="34" charset="0"/>
                <a:cs typeface="Arial" panose="020B0604020202020204" pitchFamily="34" charset="0"/>
              </a:rPr>
              <a:t>(1), 6-19. </a:t>
            </a:r>
          </a:p>
          <a:p>
            <a:endParaRPr lang="en-US" sz="750" dirty="0">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Walton, M. A., Blow, F. C., Bingham, C. R., &amp; </a:t>
            </a:r>
            <a:r>
              <a:rPr lang="en-US" sz="750" b="0" i="0" dirty="0" err="1">
                <a:effectLst/>
                <a:latin typeface="Arial" panose="020B0604020202020204" pitchFamily="34" charset="0"/>
                <a:cs typeface="Arial" panose="020B0604020202020204" pitchFamily="34" charset="0"/>
              </a:rPr>
              <a:t>Chermack</a:t>
            </a:r>
            <a:r>
              <a:rPr lang="en-US" sz="750" b="0" i="0" dirty="0">
                <a:effectLst/>
                <a:latin typeface="Arial" panose="020B0604020202020204" pitchFamily="34" charset="0"/>
                <a:cs typeface="Arial" panose="020B0604020202020204" pitchFamily="34" charset="0"/>
              </a:rPr>
              <a:t>, S. T. (2003). </a:t>
            </a:r>
            <a:r>
              <a:rPr lang="en-US" sz="750" b="0" i="0" dirty="0">
                <a:solidFill>
                  <a:srgbClr val="AF2021"/>
                </a:solidFill>
                <a:effectLst/>
                <a:latin typeface="Arial" panose="020B0604020202020204" pitchFamily="34" charset="0"/>
                <a:cs typeface="Arial" panose="020B0604020202020204" pitchFamily="34" charset="0"/>
              </a:rPr>
              <a:t>Individual and social/environmental predictors of alcohol and drug use 2 years following substance abuse treatment. </a:t>
            </a:r>
            <a:r>
              <a:rPr lang="en-US" sz="750" b="0" i="1" dirty="0">
                <a:effectLst/>
                <a:latin typeface="Arial" panose="020B0604020202020204" pitchFamily="34" charset="0"/>
                <a:cs typeface="Arial" panose="020B0604020202020204" pitchFamily="34" charset="0"/>
              </a:rPr>
              <a:t>Addictive behaviors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28</a:t>
            </a:r>
            <a:r>
              <a:rPr lang="en-US" sz="750" b="0" i="0" dirty="0">
                <a:effectLst/>
                <a:latin typeface="Arial" panose="020B0604020202020204" pitchFamily="34" charset="0"/>
                <a:cs typeface="Arial" panose="020B0604020202020204" pitchFamily="34" charset="0"/>
              </a:rPr>
              <a:t>(4), 627-642.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Walton, M. A., </a:t>
            </a:r>
            <a:r>
              <a:rPr lang="en-US" sz="750" b="0" i="0" dirty="0" err="1">
                <a:effectLst/>
                <a:latin typeface="Arial" panose="020B0604020202020204" pitchFamily="34" charset="0"/>
                <a:cs typeface="Arial" panose="020B0604020202020204" pitchFamily="34" charset="0"/>
              </a:rPr>
              <a:t>Reischl</a:t>
            </a:r>
            <a:r>
              <a:rPr lang="en-US" sz="750" b="0" i="0" dirty="0">
                <a:effectLst/>
                <a:latin typeface="Arial" panose="020B0604020202020204" pitchFamily="34" charset="0"/>
                <a:cs typeface="Arial" panose="020B0604020202020204" pitchFamily="34" charset="0"/>
              </a:rPr>
              <a:t>, T. M., &amp; Ramanathan, C. S. (1995). </a:t>
            </a:r>
            <a:r>
              <a:rPr lang="en-US" sz="750" b="0" i="0" dirty="0">
                <a:solidFill>
                  <a:srgbClr val="AF2021"/>
                </a:solidFill>
                <a:effectLst/>
                <a:latin typeface="Arial" panose="020B0604020202020204" pitchFamily="34" charset="0"/>
                <a:cs typeface="Arial" panose="020B0604020202020204" pitchFamily="34" charset="0"/>
              </a:rPr>
              <a:t>Social settings and addiction relapse. </a:t>
            </a:r>
            <a:r>
              <a:rPr lang="en-US" sz="750" b="0" i="1" dirty="0">
                <a:effectLst/>
                <a:latin typeface="Arial" panose="020B0604020202020204" pitchFamily="34" charset="0"/>
                <a:cs typeface="Arial" panose="020B0604020202020204" pitchFamily="34" charset="0"/>
              </a:rPr>
              <a:t>Journal of Substance Abuse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a:t>
            </a:r>
            <a:r>
              <a:rPr lang="en-US" sz="750" b="0" i="0" dirty="0">
                <a:effectLst/>
                <a:latin typeface="Arial" panose="020B0604020202020204" pitchFamily="34" charset="0"/>
                <a:cs typeface="Arial" panose="020B0604020202020204" pitchFamily="34" charset="0"/>
              </a:rPr>
              <a:t>(2), 223-233.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Wang, A., Ramaswamy, V. V., &amp; </a:t>
            </a:r>
            <a:r>
              <a:rPr lang="en-US" sz="750" b="0" i="0" dirty="0" err="1">
                <a:effectLst/>
                <a:latin typeface="Arial" panose="020B0604020202020204" pitchFamily="34" charset="0"/>
                <a:cs typeface="Arial" panose="020B0604020202020204" pitchFamily="34" charset="0"/>
              </a:rPr>
              <a:t>Russakovsky</a:t>
            </a:r>
            <a:r>
              <a:rPr lang="en-US" sz="750" b="0" i="0" dirty="0">
                <a:effectLst/>
                <a:latin typeface="Arial" panose="020B0604020202020204" pitchFamily="34" charset="0"/>
                <a:cs typeface="Arial" panose="020B0604020202020204" pitchFamily="34" charset="0"/>
              </a:rPr>
              <a:t>, O. (2022, June). </a:t>
            </a:r>
            <a:r>
              <a:rPr lang="en-US" sz="750" b="0" i="0" dirty="0">
                <a:solidFill>
                  <a:srgbClr val="AF2021"/>
                </a:solidFill>
                <a:effectLst/>
                <a:latin typeface="Arial" panose="020B0604020202020204" pitchFamily="34" charset="0"/>
                <a:cs typeface="Arial" panose="020B0604020202020204" pitchFamily="34" charset="0"/>
              </a:rPr>
              <a:t>Towards intersectionality in machine learning: Including more identities, handling underrepresentation, and performing evaluation</a:t>
            </a:r>
            <a:r>
              <a:rPr lang="en-US" sz="750" b="0" i="0" dirty="0">
                <a:effectLst/>
                <a:latin typeface="Arial" panose="020B0604020202020204" pitchFamily="34" charset="0"/>
                <a:cs typeface="Arial" panose="020B0604020202020204" pitchFamily="34" charset="0"/>
              </a:rPr>
              <a:t>. In </a:t>
            </a:r>
            <a:r>
              <a:rPr lang="en-US" sz="750" b="0" i="1" dirty="0">
                <a:effectLst/>
                <a:latin typeface="Arial" panose="020B0604020202020204" pitchFamily="34" charset="0"/>
                <a:cs typeface="Arial" panose="020B0604020202020204" pitchFamily="34" charset="0"/>
              </a:rPr>
              <a:t>Proceedings of the 2022 ACM Conference on Fairness, Accountability, and Transparency</a:t>
            </a:r>
            <a:r>
              <a:rPr lang="en-US" sz="750" b="0" i="0" dirty="0">
                <a:effectLst/>
                <a:latin typeface="Arial" panose="020B0604020202020204" pitchFamily="34" charset="0"/>
                <a:cs typeface="Arial" panose="020B0604020202020204" pitchFamily="34" charset="0"/>
              </a:rPr>
              <a:t> (pp. 336-349).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Wisniewski, J., &amp; </a:t>
            </a:r>
            <a:r>
              <a:rPr lang="en-US" sz="750" b="0" i="0" dirty="0" err="1">
                <a:effectLst/>
                <a:latin typeface="Arial" panose="020B0604020202020204" pitchFamily="34" charset="0"/>
                <a:cs typeface="Arial" panose="020B0604020202020204" pitchFamily="34" charset="0"/>
              </a:rPr>
              <a:t>Biecek</a:t>
            </a:r>
            <a:r>
              <a:rPr lang="en-US" sz="750" b="0" i="0" dirty="0">
                <a:effectLst/>
                <a:latin typeface="Arial" panose="020B0604020202020204" pitchFamily="34" charset="0"/>
                <a:cs typeface="Arial" panose="020B0604020202020204" pitchFamily="34" charset="0"/>
              </a:rPr>
              <a:t>, P. (2022). </a:t>
            </a:r>
            <a:r>
              <a:rPr lang="en-US" sz="750" b="0" i="0" dirty="0" err="1">
                <a:solidFill>
                  <a:srgbClr val="AF2021"/>
                </a:solidFill>
                <a:effectLst/>
                <a:latin typeface="Arial" panose="020B0604020202020204" pitchFamily="34" charset="0"/>
                <a:cs typeface="Arial" panose="020B0604020202020204" pitchFamily="34" charset="0"/>
              </a:rPr>
              <a:t>fairmodels</a:t>
            </a:r>
            <a:r>
              <a:rPr lang="en-US" sz="750" b="0" i="0" dirty="0">
                <a:solidFill>
                  <a:srgbClr val="AF2021"/>
                </a:solidFill>
                <a:effectLst/>
                <a:latin typeface="Arial" panose="020B0604020202020204" pitchFamily="34" charset="0"/>
                <a:cs typeface="Arial" panose="020B0604020202020204" pitchFamily="34" charset="0"/>
              </a:rPr>
              <a:t>: a Flexible Tool for Bias Detection, Visualization, and Mitigation in Binary Classification Models. </a:t>
            </a:r>
            <a:r>
              <a:rPr lang="en-US" sz="750" b="0" i="1" dirty="0">
                <a:effectLst/>
                <a:latin typeface="Arial" panose="020B0604020202020204" pitchFamily="34" charset="0"/>
                <a:cs typeface="Arial" panose="020B0604020202020204" pitchFamily="34" charset="0"/>
              </a:rPr>
              <a:t>R J.</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14</a:t>
            </a:r>
            <a:r>
              <a:rPr lang="en-US" sz="750" b="0" i="0" dirty="0">
                <a:effectLst/>
                <a:latin typeface="Arial" panose="020B0604020202020204" pitchFamily="34" charset="0"/>
                <a:cs typeface="Arial" panose="020B0604020202020204" pitchFamily="34" charset="0"/>
              </a:rPr>
              <a:t>(1), 227-243.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Witbrodt</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Mulia</a:t>
            </a:r>
            <a:r>
              <a:rPr lang="en-US" sz="750" b="0" i="0" dirty="0">
                <a:effectLst/>
                <a:latin typeface="Arial" panose="020B0604020202020204" pitchFamily="34" charset="0"/>
                <a:cs typeface="Arial" panose="020B0604020202020204" pitchFamily="34" charset="0"/>
              </a:rPr>
              <a:t>, N., </a:t>
            </a:r>
            <a:r>
              <a:rPr lang="en-US" sz="750" b="0" i="0" dirty="0" err="1">
                <a:effectLst/>
                <a:latin typeface="Arial" panose="020B0604020202020204" pitchFamily="34" charset="0"/>
                <a:cs typeface="Arial" panose="020B0604020202020204" pitchFamily="34" charset="0"/>
              </a:rPr>
              <a:t>Zemore</a:t>
            </a:r>
            <a:r>
              <a:rPr lang="en-US" sz="750" b="0" i="0" dirty="0">
                <a:effectLst/>
                <a:latin typeface="Arial" panose="020B0604020202020204" pitchFamily="34" charset="0"/>
                <a:cs typeface="Arial" panose="020B0604020202020204" pitchFamily="34" charset="0"/>
              </a:rPr>
              <a:t>, S. E., &amp; Kerr, W. C. (2014). </a:t>
            </a:r>
            <a:r>
              <a:rPr lang="en-US" sz="750" b="0" i="0" dirty="0">
                <a:solidFill>
                  <a:srgbClr val="AF2021"/>
                </a:solidFill>
                <a:effectLst/>
                <a:latin typeface="Arial" panose="020B0604020202020204" pitchFamily="34" charset="0"/>
                <a:cs typeface="Arial" panose="020B0604020202020204" pitchFamily="34" charset="0"/>
              </a:rPr>
              <a:t>Racial/ethnic disparities in alcohol‐related problems: Differences by gender and level of heavy drinking. </a:t>
            </a:r>
            <a:r>
              <a:rPr lang="en-US" sz="750" b="0" i="1" dirty="0">
                <a:effectLst/>
                <a:latin typeface="Arial" panose="020B0604020202020204" pitchFamily="34" charset="0"/>
                <a:cs typeface="Arial" panose="020B0604020202020204" pitchFamily="34" charset="0"/>
              </a:rPr>
              <a:t>Alcoholism: Clinical and Experimental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38</a:t>
            </a:r>
            <a:r>
              <a:rPr lang="en-US" sz="750" b="0" i="0" dirty="0">
                <a:effectLst/>
                <a:latin typeface="Arial" panose="020B0604020202020204" pitchFamily="34" charset="0"/>
                <a:cs typeface="Arial" panose="020B0604020202020204" pitchFamily="34" charset="0"/>
              </a:rPr>
              <a:t>(6), 1662-1670. </a:t>
            </a:r>
          </a:p>
          <a:p>
            <a:endParaRPr lang="en-US" sz="750" dirty="0">
              <a:latin typeface="Arial" panose="020B0604020202020204" pitchFamily="34" charset="0"/>
              <a:cs typeface="Arial" panose="020B0604020202020204" pitchFamily="34" charset="0"/>
            </a:endParaRPr>
          </a:p>
          <a:p>
            <a:pPr algn="l"/>
            <a:r>
              <a:rPr lang="en-US" sz="750" b="0" i="0" dirty="0" err="1">
                <a:effectLst/>
                <a:latin typeface="Arial" panose="020B0604020202020204" pitchFamily="34" charset="0"/>
                <a:cs typeface="Arial" panose="020B0604020202020204" pitchFamily="34" charset="0"/>
              </a:rPr>
              <a:t>Witkiewitz</a:t>
            </a:r>
            <a:r>
              <a:rPr lang="en-US" sz="750" b="0" i="0" dirty="0">
                <a:effectLst/>
                <a:latin typeface="Arial" panose="020B0604020202020204" pitchFamily="34" charset="0"/>
                <a:cs typeface="Arial" panose="020B0604020202020204" pitchFamily="34" charset="0"/>
              </a:rPr>
              <a:t> K, Marlatt GA</a:t>
            </a:r>
            <a:r>
              <a:rPr lang="en-US" sz="750" b="0" i="0" dirty="0">
                <a:solidFill>
                  <a:srgbClr val="AF2021"/>
                </a:solidFill>
                <a:effectLst/>
                <a:latin typeface="Arial" panose="020B0604020202020204" pitchFamily="34" charset="0"/>
                <a:cs typeface="Arial" panose="020B0604020202020204" pitchFamily="34" charset="0"/>
              </a:rPr>
              <a:t>. Relapse prevention for alcohol and drug problems: that was Zen, this is Tao. </a:t>
            </a:r>
            <a:r>
              <a:rPr lang="en-US" sz="750" b="0" i="0" dirty="0">
                <a:effectLst/>
                <a:latin typeface="Arial" panose="020B0604020202020204" pitchFamily="34" charset="0"/>
                <a:cs typeface="Arial" panose="020B0604020202020204" pitchFamily="34" charset="0"/>
              </a:rPr>
              <a:t>Am Psychol. 2004 May-Jun;59(4):224-35.</a:t>
            </a:r>
          </a:p>
          <a:p>
            <a:pPr algn="l"/>
            <a:br>
              <a:rPr lang="en-US" sz="750" b="0" i="0" dirty="0">
                <a:effectLst/>
                <a:latin typeface="Arial" panose="020B0604020202020204" pitchFamily="34" charset="0"/>
                <a:cs typeface="Arial" panose="020B0604020202020204" pitchFamily="34" charset="0"/>
              </a:rPr>
            </a:br>
            <a:r>
              <a:rPr lang="en-US" sz="750" b="0" i="0" dirty="0" err="1">
                <a:effectLst/>
                <a:latin typeface="Arial" panose="020B0604020202020204" pitchFamily="34" charset="0"/>
                <a:cs typeface="Arial" panose="020B0604020202020204" pitchFamily="34" charset="0"/>
              </a:rPr>
              <a:t>Wyant</a:t>
            </a:r>
            <a:r>
              <a:rPr lang="en-US" sz="750" b="0" i="0" dirty="0">
                <a:effectLst/>
                <a:latin typeface="Arial" panose="020B0604020202020204" pitchFamily="34" charset="0"/>
                <a:cs typeface="Arial" panose="020B0604020202020204" pitchFamily="34" charset="0"/>
              </a:rPr>
              <a:t>, K., </a:t>
            </a:r>
            <a:r>
              <a:rPr lang="en-US" sz="750" b="0" i="0" dirty="0" err="1">
                <a:effectLst/>
                <a:latin typeface="Arial" panose="020B0604020202020204" pitchFamily="34" charset="0"/>
                <a:cs typeface="Arial" panose="020B0604020202020204" pitchFamily="34" charset="0"/>
              </a:rPr>
              <a:t>Sant'Ana</a:t>
            </a:r>
            <a:r>
              <a:rPr lang="en-US" sz="750" b="0" i="0" dirty="0">
                <a:effectLst/>
                <a:latin typeface="Arial" panose="020B0604020202020204" pitchFamily="34" charset="0"/>
                <a:cs typeface="Arial" panose="020B0604020202020204" pitchFamily="34" charset="0"/>
              </a:rPr>
              <a:t>, S. J., </a:t>
            </a:r>
            <a:r>
              <a:rPr lang="en-US" sz="750" b="0" i="0" dirty="0" err="1">
                <a:effectLst/>
                <a:latin typeface="Arial" panose="020B0604020202020204" pitchFamily="34" charset="0"/>
                <a:cs typeface="Arial" panose="020B0604020202020204" pitchFamily="34" charset="0"/>
              </a:rPr>
              <a:t>Fronk</a:t>
            </a:r>
            <a:r>
              <a:rPr lang="en-US" sz="750" b="0" i="0" dirty="0">
                <a:effectLst/>
                <a:latin typeface="Arial" panose="020B0604020202020204" pitchFamily="34" charset="0"/>
                <a:cs typeface="Arial" panose="020B0604020202020204" pitchFamily="34" charset="0"/>
              </a:rPr>
              <a:t>, G., &amp; Curtin, J. J. (2023). </a:t>
            </a:r>
            <a:r>
              <a:rPr lang="en-US" sz="750" b="0" i="0" dirty="0">
                <a:solidFill>
                  <a:srgbClr val="AF2021"/>
                </a:solidFill>
                <a:effectLst/>
                <a:latin typeface="Arial" panose="020B0604020202020204" pitchFamily="34" charset="0"/>
                <a:cs typeface="Arial" panose="020B0604020202020204" pitchFamily="34" charset="0"/>
              </a:rPr>
              <a:t>Machine learning models for temporally precise lapse prediction in alcohol use disorder.</a:t>
            </a:r>
            <a:r>
              <a:rPr lang="en-US" sz="750" b="0" i="0" dirty="0">
                <a:effectLst/>
                <a:latin typeface="Arial" panose="020B0604020202020204" pitchFamily="34" charset="0"/>
                <a:cs typeface="Arial" panose="020B0604020202020204" pitchFamily="34" charset="0"/>
              </a:rPr>
              <a:t> </a:t>
            </a:r>
            <a:r>
              <a:rPr lang="en-US" sz="750" b="0" i="1" dirty="0" err="1">
                <a:effectLst/>
                <a:latin typeface="Arial" panose="020B0604020202020204" pitchFamily="34" charset="0"/>
                <a:cs typeface="Arial" panose="020B0604020202020204" pitchFamily="34" charset="0"/>
              </a:rPr>
              <a:t>PsyArXiv</a:t>
            </a:r>
            <a:r>
              <a:rPr lang="en-US" sz="750" b="0" i="1" dirty="0">
                <a:effectLst/>
                <a:latin typeface="Arial" panose="020B0604020202020204" pitchFamily="34" charset="0"/>
                <a:cs typeface="Arial" panose="020B0604020202020204" pitchFamily="34" charset="0"/>
              </a:rPr>
              <a:t>. September</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27</a:t>
            </a:r>
            <a:r>
              <a:rPr lang="en-US" sz="750" b="0" i="0" dirty="0">
                <a:effectLst/>
                <a:latin typeface="Arial" panose="020B0604020202020204" pitchFamily="34" charset="0"/>
                <a:cs typeface="Arial" panose="020B0604020202020204" pitchFamily="34" charset="0"/>
              </a:rPr>
              <a:t>.</a:t>
            </a:r>
            <a:endParaRPr lang="en-US" sz="7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52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995FA1-E69E-0386-C31B-8972D22D082E}"/>
              </a:ext>
            </a:extLst>
          </p:cNvPr>
          <p:cNvSpPr txBox="1"/>
          <p:nvPr/>
        </p:nvSpPr>
        <p:spPr>
          <a:xfrm>
            <a:off x="305157" y="301931"/>
            <a:ext cx="6688434"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 clear need for treatment…</a:t>
            </a:r>
          </a:p>
        </p:txBody>
      </p:sp>
      <p:sp>
        <p:nvSpPr>
          <p:cNvPr id="3" name="TextBox 2">
            <a:extLst>
              <a:ext uri="{FF2B5EF4-FFF2-40B4-BE49-F238E27FC236}">
                <a16:creationId xmlns:a16="http://schemas.microsoft.com/office/drawing/2014/main" id="{210C6D2C-86EF-F764-62D2-C298E442C4A5}"/>
              </a:ext>
            </a:extLst>
          </p:cNvPr>
          <p:cNvSpPr txBox="1"/>
          <p:nvPr/>
        </p:nvSpPr>
        <p:spPr>
          <a:xfrm>
            <a:off x="572277" y="1240331"/>
            <a:ext cx="1104744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29.5 million people diagnosed with AUD in 2022</a:t>
            </a:r>
          </a:p>
        </p:txBody>
      </p:sp>
      <p:sp>
        <p:nvSpPr>
          <p:cNvPr id="5" name="TextBox 4">
            <a:extLst>
              <a:ext uri="{FF2B5EF4-FFF2-40B4-BE49-F238E27FC236}">
                <a16:creationId xmlns:a16="http://schemas.microsoft.com/office/drawing/2014/main" id="{E0152089-CD97-B061-2B95-27C67413AA70}"/>
              </a:ext>
            </a:extLst>
          </p:cNvPr>
          <p:cNvSpPr txBox="1"/>
          <p:nvPr/>
        </p:nvSpPr>
        <p:spPr>
          <a:xfrm>
            <a:off x="10477068" y="6431690"/>
            <a:ext cx="3057330"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SAMHSA, 2022</a:t>
            </a:r>
          </a:p>
        </p:txBody>
      </p:sp>
      <p:grpSp>
        <p:nvGrpSpPr>
          <p:cNvPr id="18" name="Group 17">
            <a:extLst>
              <a:ext uri="{FF2B5EF4-FFF2-40B4-BE49-F238E27FC236}">
                <a16:creationId xmlns:a16="http://schemas.microsoft.com/office/drawing/2014/main" id="{7054BB37-288A-DCAB-7DAA-0C72605C7433}"/>
              </a:ext>
            </a:extLst>
          </p:cNvPr>
          <p:cNvGrpSpPr/>
          <p:nvPr/>
        </p:nvGrpSpPr>
        <p:grpSpPr>
          <a:xfrm>
            <a:off x="2929075" y="2057423"/>
            <a:ext cx="6333847" cy="938190"/>
            <a:chOff x="821513" y="1935946"/>
            <a:chExt cx="6333847" cy="938190"/>
          </a:xfrm>
        </p:grpSpPr>
        <p:pic>
          <p:nvPicPr>
            <p:cNvPr id="7" name="Graphic 6" descr="Man with solid fill">
              <a:extLst>
                <a:ext uri="{FF2B5EF4-FFF2-40B4-BE49-F238E27FC236}">
                  <a16:creationId xmlns:a16="http://schemas.microsoft.com/office/drawing/2014/main" id="{9BAC8473-2760-8DB9-DDC3-17A7D6497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960" y="1935946"/>
              <a:ext cx="914400" cy="914400"/>
            </a:xfrm>
            <a:prstGeom prst="rect">
              <a:avLst/>
            </a:prstGeom>
          </p:spPr>
        </p:pic>
        <p:pic>
          <p:nvPicPr>
            <p:cNvPr id="9" name="Graphic 8" descr="Man outline">
              <a:extLst>
                <a:ext uri="{FF2B5EF4-FFF2-40B4-BE49-F238E27FC236}">
                  <a16:creationId xmlns:a16="http://schemas.microsoft.com/office/drawing/2014/main" id="{88E2BC01-0875-3645-B968-80914D5615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513" y="1940708"/>
              <a:ext cx="914400" cy="914400"/>
            </a:xfrm>
            <a:prstGeom prst="rect">
              <a:avLst/>
            </a:prstGeom>
          </p:spPr>
        </p:pic>
        <p:pic>
          <p:nvPicPr>
            <p:cNvPr id="10" name="Graphic 9" descr="Man outline">
              <a:extLst>
                <a:ext uri="{FF2B5EF4-FFF2-40B4-BE49-F238E27FC236}">
                  <a16:creationId xmlns:a16="http://schemas.microsoft.com/office/drawing/2014/main" id="{C6C160EB-05E2-2E49-E7BF-92C10B4A4C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3674" y="1940708"/>
              <a:ext cx="914400" cy="914400"/>
            </a:xfrm>
            <a:prstGeom prst="rect">
              <a:avLst/>
            </a:prstGeom>
          </p:spPr>
        </p:pic>
        <p:pic>
          <p:nvPicPr>
            <p:cNvPr id="11" name="Graphic 10" descr="Man outline">
              <a:extLst>
                <a:ext uri="{FF2B5EF4-FFF2-40B4-BE49-F238E27FC236}">
                  <a16:creationId xmlns:a16="http://schemas.microsoft.com/office/drawing/2014/main" id="{CF0A4BA7-9D0E-54C0-622E-A70C319E95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7996" y="1940708"/>
              <a:ext cx="914400" cy="914400"/>
            </a:xfrm>
            <a:prstGeom prst="rect">
              <a:avLst/>
            </a:prstGeom>
          </p:spPr>
        </p:pic>
        <p:pic>
          <p:nvPicPr>
            <p:cNvPr id="12" name="Graphic 11" descr="Man outline">
              <a:extLst>
                <a:ext uri="{FF2B5EF4-FFF2-40B4-BE49-F238E27FC236}">
                  <a16:creationId xmlns:a16="http://schemas.microsoft.com/office/drawing/2014/main" id="{138F058C-3078-792D-32AD-3685466C63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835" y="1947841"/>
              <a:ext cx="914400" cy="914400"/>
            </a:xfrm>
            <a:prstGeom prst="rect">
              <a:avLst/>
            </a:prstGeom>
          </p:spPr>
        </p:pic>
        <p:pic>
          <p:nvPicPr>
            <p:cNvPr id="13" name="Graphic 12" descr="Man outline">
              <a:extLst>
                <a:ext uri="{FF2B5EF4-FFF2-40B4-BE49-F238E27FC236}">
                  <a16:creationId xmlns:a16="http://schemas.microsoft.com/office/drawing/2014/main" id="{14C499B7-CB63-2E76-B7FB-4BA90DDFB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2318" y="1959736"/>
              <a:ext cx="914400" cy="914400"/>
            </a:xfrm>
            <a:prstGeom prst="rect">
              <a:avLst/>
            </a:prstGeom>
          </p:spPr>
        </p:pic>
        <p:pic>
          <p:nvPicPr>
            <p:cNvPr id="14" name="Graphic 13" descr="Man outline">
              <a:extLst>
                <a:ext uri="{FF2B5EF4-FFF2-40B4-BE49-F238E27FC236}">
                  <a16:creationId xmlns:a16="http://schemas.microsoft.com/office/drawing/2014/main" id="{8E8BE3D2-C1EA-7DCA-2F19-888383F9C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157" y="1950629"/>
              <a:ext cx="914400" cy="914400"/>
            </a:xfrm>
            <a:prstGeom prst="rect">
              <a:avLst/>
            </a:prstGeom>
          </p:spPr>
        </p:pic>
        <p:pic>
          <p:nvPicPr>
            <p:cNvPr id="15" name="Graphic 14" descr="Man outline">
              <a:extLst>
                <a:ext uri="{FF2B5EF4-FFF2-40B4-BE49-F238E27FC236}">
                  <a16:creationId xmlns:a16="http://schemas.microsoft.com/office/drawing/2014/main" id="{CA53D23D-3D61-3B8B-DA02-32E256C03E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1947841"/>
              <a:ext cx="914400" cy="914400"/>
            </a:xfrm>
            <a:prstGeom prst="rect">
              <a:avLst/>
            </a:prstGeom>
          </p:spPr>
        </p:pic>
        <p:pic>
          <p:nvPicPr>
            <p:cNvPr id="16" name="Graphic 15" descr="Man outline">
              <a:extLst>
                <a:ext uri="{FF2B5EF4-FFF2-40B4-BE49-F238E27FC236}">
                  <a16:creationId xmlns:a16="http://schemas.microsoft.com/office/drawing/2014/main" id="{471A3594-DDCE-DA4F-A1D5-4B90220040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6640" y="1959736"/>
              <a:ext cx="914400" cy="914400"/>
            </a:xfrm>
            <a:prstGeom prst="rect">
              <a:avLst/>
            </a:prstGeom>
          </p:spPr>
        </p:pic>
        <p:pic>
          <p:nvPicPr>
            <p:cNvPr id="17" name="Graphic 16" descr="Man outline">
              <a:extLst>
                <a:ext uri="{FF2B5EF4-FFF2-40B4-BE49-F238E27FC236}">
                  <a16:creationId xmlns:a16="http://schemas.microsoft.com/office/drawing/2014/main" id="{DB72C521-C3E1-8478-2A27-769DC4108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4479" y="1959736"/>
              <a:ext cx="914400" cy="914400"/>
            </a:xfrm>
            <a:prstGeom prst="rect">
              <a:avLst/>
            </a:prstGeom>
          </p:spPr>
        </p:pic>
      </p:grpSp>
      <p:sp>
        <p:nvSpPr>
          <p:cNvPr id="19" name="TextBox 18">
            <a:extLst>
              <a:ext uri="{FF2B5EF4-FFF2-40B4-BE49-F238E27FC236}">
                <a16:creationId xmlns:a16="http://schemas.microsoft.com/office/drawing/2014/main" id="{5CEEEB28-469F-D51B-8F9C-B82D89624E7B}"/>
              </a:ext>
            </a:extLst>
          </p:cNvPr>
          <p:cNvSpPr txBox="1"/>
          <p:nvPr/>
        </p:nvSpPr>
        <p:spPr>
          <a:xfrm>
            <a:off x="572277" y="3351040"/>
            <a:ext cx="1104744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Of those, only about 2.2 million received treatment</a:t>
            </a:r>
          </a:p>
        </p:txBody>
      </p:sp>
      <p:grpSp>
        <p:nvGrpSpPr>
          <p:cNvPr id="39" name="Group 38">
            <a:extLst>
              <a:ext uri="{FF2B5EF4-FFF2-40B4-BE49-F238E27FC236}">
                <a16:creationId xmlns:a16="http://schemas.microsoft.com/office/drawing/2014/main" id="{5BF6C443-40E9-9B20-17C2-4C31A63B4F7F}"/>
              </a:ext>
            </a:extLst>
          </p:cNvPr>
          <p:cNvGrpSpPr/>
          <p:nvPr/>
        </p:nvGrpSpPr>
        <p:grpSpPr>
          <a:xfrm>
            <a:off x="2929075" y="4212496"/>
            <a:ext cx="6333847" cy="938190"/>
            <a:chOff x="821513" y="1935946"/>
            <a:chExt cx="6333847" cy="938190"/>
          </a:xfrm>
        </p:grpSpPr>
        <p:pic>
          <p:nvPicPr>
            <p:cNvPr id="40" name="Graphic 39" descr="Man with solid fill">
              <a:extLst>
                <a:ext uri="{FF2B5EF4-FFF2-40B4-BE49-F238E27FC236}">
                  <a16:creationId xmlns:a16="http://schemas.microsoft.com/office/drawing/2014/main" id="{D7805772-9255-B696-E011-A863A32A1F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960" y="1935946"/>
              <a:ext cx="914400" cy="914400"/>
            </a:xfrm>
            <a:prstGeom prst="rect">
              <a:avLst/>
            </a:prstGeom>
          </p:spPr>
        </p:pic>
        <p:pic>
          <p:nvPicPr>
            <p:cNvPr id="41" name="Graphic 40" descr="Man outline">
              <a:extLst>
                <a:ext uri="{FF2B5EF4-FFF2-40B4-BE49-F238E27FC236}">
                  <a16:creationId xmlns:a16="http://schemas.microsoft.com/office/drawing/2014/main" id="{0F16CCFD-A5B6-5847-A166-4DDA38C42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513" y="1940708"/>
              <a:ext cx="914400" cy="914400"/>
            </a:xfrm>
            <a:prstGeom prst="rect">
              <a:avLst/>
            </a:prstGeom>
          </p:spPr>
        </p:pic>
        <p:pic>
          <p:nvPicPr>
            <p:cNvPr id="42" name="Graphic 41" descr="Man outline">
              <a:extLst>
                <a:ext uri="{FF2B5EF4-FFF2-40B4-BE49-F238E27FC236}">
                  <a16:creationId xmlns:a16="http://schemas.microsoft.com/office/drawing/2014/main" id="{EF5AAC14-BD4C-2E55-057F-A63FEC200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3674" y="1940708"/>
              <a:ext cx="914400" cy="914400"/>
            </a:xfrm>
            <a:prstGeom prst="rect">
              <a:avLst/>
            </a:prstGeom>
          </p:spPr>
        </p:pic>
        <p:pic>
          <p:nvPicPr>
            <p:cNvPr id="43" name="Graphic 42" descr="Man outline">
              <a:extLst>
                <a:ext uri="{FF2B5EF4-FFF2-40B4-BE49-F238E27FC236}">
                  <a16:creationId xmlns:a16="http://schemas.microsoft.com/office/drawing/2014/main" id="{022A6104-8E90-6231-AFDA-54FC90691E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7996" y="1940708"/>
              <a:ext cx="914400" cy="914400"/>
            </a:xfrm>
            <a:prstGeom prst="rect">
              <a:avLst/>
            </a:prstGeom>
          </p:spPr>
        </p:pic>
        <p:pic>
          <p:nvPicPr>
            <p:cNvPr id="44" name="Graphic 43" descr="Man outline">
              <a:extLst>
                <a:ext uri="{FF2B5EF4-FFF2-40B4-BE49-F238E27FC236}">
                  <a16:creationId xmlns:a16="http://schemas.microsoft.com/office/drawing/2014/main" id="{0FF75292-7262-C104-0D7A-577705CD1D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835" y="1947841"/>
              <a:ext cx="914400" cy="914400"/>
            </a:xfrm>
            <a:prstGeom prst="rect">
              <a:avLst/>
            </a:prstGeom>
          </p:spPr>
        </p:pic>
        <p:pic>
          <p:nvPicPr>
            <p:cNvPr id="45" name="Graphic 44" descr="Man outline">
              <a:extLst>
                <a:ext uri="{FF2B5EF4-FFF2-40B4-BE49-F238E27FC236}">
                  <a16:creationId xmlns:a16="http://schemas.microsoft.com/office/drawing/2014/main" id="{E423738D-9070-489D-CC76-BE80BFBD6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2318" y="1959736"/>
              <a:ext cx="914400" cy="914400"/>
            </a:xfrm>
            <a:prstGeom prst="rect">
              <a:avLst/>
            </a:prstGeom>
          </p:spPr>
        </p:pic>
        <p:pic>
          <p:nvPicPr>
            <p:cNvPr id="46" name="Graphic 45" descr="Man outline">
              <a:extLst>
                <a:ext uri="{FF2B5EF4-FFF2-40B4-BE49-F238E27FC236}">
                  <a16:creationId xmlns:a16="http://schemas.microsoft.com/office/drawing/2014/main" id="{9ABE047A-6C0E-A1BE-E6B2-AD192711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157" y="1950629"/>
              <a:ext cx="914400" cy="914400"/>
            </a:xfrm>
            <a:prstGeom prst="rect">
              <a:avLst/>
            </a:prstGeom>
          </p:spPr>
        </p:pic>
        <p:pic>
          <p:nvPicPr>
            <p:cNvPr id="47" name="Graphic 46" descr="Man outline">
              <a:extLst>
                <a:ext uri="{FF2B5EF4-FFF2-40B4-BE49-F238E27FC236}">
                  <a16:creationId xmlns:a16="http://schemas.microsoft.com/office/drawing/2014/main" id="{B23DA785-1DB2-DF96-88FC-2D7CC7D50B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1947841"/>
              <a:ext cx="914400" cy="914400"/>
            </a:xfrm>
            <a:prstGeom prst="rect">
              <a:avLst/>
            </a:prstGeom>
          </p:spPr>
        </p:pic>
        <p:pic>
          <p:nvPicPr>
            <p:cNvPr id="48" name="Graphic 47" descr="Man outline">
              <a:extLst>
                <a:ext uri="{FF2B5EF4-FFF2-40B4-BE49-F238E27FC236}">
                  <a16:creationId xmlns:a16="http://schemas.microsoft.com/office/drawing/2014/main" id="{32D45C30-53D8-A3DB-C2D7-6BD0AF16E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6640" y="1959736"/>
              <a:ext cx="914400" cy="914400"/>
            </a:xfrm>
            <a:prstGeom prst="rect">
              <a:avLst/>
            </a:prstGeom>
          </p:spPr>
        </p:pic>
        <p:pic>
          <p:nvPicPr>
            <p:cNvPr id="49" name="Graphic 48" descr="Man outline">
              <a:extLst>
                <a:ext uri="{FF2B5EF4-FFF2-40B4-BE49-F238E27FC236}">
                  <a16:creationId xmlns:a16="http://schemas.microsoft.com/office/drawing/2014/main" id="{3BDDD414-CBC7-6107-9977-96E208C6FF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4479" y="1959736"/>
              <a:ext cx="914400" cy="914400"/>
            </a:xfrm>
            <a:prstGeom prst="rect">
              <a:avLst/>
            </a:prstGeom>
          </p:spPr>
        </p:pic>
      </p:grpSp>
      <p:sp>
        <p:nvSpPr>
          <p:cNvPr id="38" name="Rectangle 37">
            <a:extLst>
              <a:ext uri="{FF2B5EF4-FFF2-40B4-BE49-F238E27FC236}">
                <a16:creationId xmlns:a16="http://schemas.microsoft.com/office/drawing/2014/main" id="{92C1310A-DC6A-987F-1B7C-A5990F838B58}"/>
              </a:ext>
            </a:extLst>
          </p:cNvPr>
          <p:cNvSpPr/>
          <p:nvPr/>
        </p:nvSpPr>
        <p:spPr>
          <a:xfrm>
            <a:off x="8821641" y="3975029"/>
            <a:ext cx="292174" cy="1452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C62F7F2-60CC-55EC-AC46-A71D7CD9F6B2}"/>
              </a:ext>
            </a:extLst>
          </p:cNvPr>
          <p:cNvCxnSpPr>
            <a:cxnSpLocks/>
          </p:cNvCxnSpPr>
          <p:nvPr/>
        </p:nvCxnSpPr>
        <p:spPr>
          <a:xfrm>
            <a:off x="8813957" y="2983718"/>
            <a:ext cx="7684" cy="1173145"/>
          </a:xfrm>
          <a:prstGeom prst="line">
            <a:avLst/>
          </a:prstGeom>
          <a:ln w="28575">
            <a:solidFill>
              <a:srgbClr val="AF202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18C56BAC-42E0-2895-BCD9-9A744A70811F}"/>
              </a:ext>
            </a:extLst>
          </p:cNvPr>
          <p:cNvCxnSpPr>
            <a:cxnSpLocks/>
          </p:cNvCxnSpPr>
          <p:nvPr/>
        </p:nvCxnSpPr>
        <p:spPr>
          <a:xfrm flipH="1">
            <a:off x="7415796" y="2995613"/>
            <a:ext cx="1389926" cy="1161250"/>
          </a:xfrm>
          <a:prstGeom prst="line">
            <a:avLst/>
          </a:prstGeom>
          <a:ln w="28575">
            <a:solidFill>
              <a:srgbClr val="AF2021"/>
            </a:solidFill>
          </a:ln>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E9B22623-7F8A-F558-5A9B-8C9230C8BFFF}"/>
              </a:ext>
            </a:extLst>
          </p:cNvPr>
          <p:cNvSpPr/>
          <p:nvPr/>
        </p:nvSpPr>
        <p:spPr>
          <a:xfrm>
            <a:off x="2870256" y="4158222"/>
            <a:ext cx="6345620" cy="1088619"/>
          </a:xfrm>
          <a:prstGeom prst="roundRect">
            <a:avLst/>
          </a:prstGeom>
          <a:noFill/>
          <a:ln w="28575">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01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16E87-AF01-A6AF-78E7-25688511C4CE}"/>
              </a:ext>
            </a:extLst>
          </p:cNvPr>
          <p:cNvSpPr txBox="1"/>
          <p:nvPr/>
        </p:nvSpPr>
        <p:spPr>
          <a:xfrm>
            <a:off x="112503" y="278157"/>
            <a:ext cx="7896714"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…but a clear lack of access &amp; use</a:t>
            </a:r>
          </a:p>
        </p:txBody>
      </p:sp>
      <p:sp>
        <p:nvSpPr>
          <p:cNvPr id="2" name="TextBox 1">
            <a:extLst>
              <a:ext uri="{FF2B5EF4-FFF2-40B4-BE49-F238E27FC236}">
                <a16:creationId xmlns:a16="http://schemas.microsoft.com/office/drawing/2014/main" id="{9A29EF91-09F4-2349-001D-74977C58F80E}"/>
              </a:ext>
            </a:extLst>
          </p:cNvPr>
          <p:cNvSpPr txBox="1"/>
          <p:nvPr/>
        </p:nvSpPr>
        <p:spPr>
          <a:xfrm>
            <a:off x="572277" y="1240331"/>
            <a:ext cx="10071911" cy="415498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Barriers to treatment: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Financial </a:t>
            </a:r>
            <a:r>
              <a:rPr lang="en-US" sz="2400" b="1" dirty="0">
                <a:solidFill>
                  <a:srgbClr val="AF202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cost-prohibitive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Interpersonal </a:t>
            </a:r>
            <a:r>
              <a:rPr lang="en-US" sz="2400" b="1" dirty="0">
                <a:solidFill>
                  <a:srgbClr val="AF202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fear of judgment from friends and family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Intrapersonal </a:t>
            </a:r>
            <a:r>
              <a:rPr lang="en-US" sz="2400" b="1" dirty="0">
                <a:solidFill>
                  <a:srgbClr val="AF2021"/>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internalized beliefs about handling substance use on one’s own</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Burden of suffering </a:t>
            </a:r>
            <a:r>
              <a:rPr lang="en-US" sz="2400" b="1" dirty="0">
                <a:solidFill>
                  <a:srgbClr val="AF2021"/>
                </a:solidFill>
                <a:latin typeface="Arial" panose="020B0604020202020204" pitchFamily="34" charset="0"/>
                <a:cs typeface="Arial" panose="020B0604020202020204" pitchFamily="34" charset="0"/>
              </a:rPr>
              <a:t>unequally shared </a:t>
            </a:r>
            <a:r>
              <a:rPr lang="en-US" sz="2400" dirty="0">
                <a:latin typeface="Arial" panose="020B0604020202020204" pitchFamily="34" charset="0"/>
                <a:cs typeface="Arial" panose="020B0604020202020204" pitchFamily="34" charset="0"/>
              </a:rPr>
              <a:t>across the population: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Risk</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Associated stigmas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Negative consequences from drinking</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Access to and engagement with treatment</a:t>
            </a:r>
          </a:p>
        </p:txBody>
      </p:sp>
      <p:sp>
        <p:nvSpPr>
          <p:cNvPr id="4" name="TextBox 3">
            <a:extLst>
              <a:ext uri="{FF2B5EF4-FFF2-40B4-BE49-F238E27FC236}">
                <a16:creationId xmlns:a16="http://schemas.microsoft.com/office/drawing/2014/main" id="{98B38E2A-1FF9-C5D8-9689-1CB83B4D9DF0}"/>
              </a:ext>
            </a:extLst>
          </p:cNvPr>
          <p:cNvSpPr txBox="1"/>
          <p:nvPr/>
        </p:nvSpPr>
        <p:spPr>
          <a:xfrm>
            <a:off x="3151606" y="6425954"/>
            <a:ext cx="10390404" cy="307777"/>
          </a:xfrm>
          <a:prstGeom prst="rect">
            <a:avLst/>
          </a:prstGeom>
          <a:noFill/>
        </p:spPr>
        <p:txBody>
          <a:bodyPr wrap="square" rtlCol="0">
            <a:spAutoFit/>
          </a:bodyPr>
          <a:lstStyle/>
          <a:p>
            <a:r>
              <a:rPr lang="en-US" sz="1400" dirty="0">
                <a:solidFill>
                  <a:srgbClr val="790000"/>
                </a:solidFill>
                <a:latin typeface="Arial" panose="020B0604020202020204" pitchFamily="34" charset="0"/>
                <a:cs typeface="Arial" panose="020B0604020202020204" pitchFamily="34" charset="0"/>
              </a:rPr>
              <a:t>Calling et al., 2019; Davis &amp; O’Neill, 2022; SAMHSA, 2022; </a:t>
            </a:r>
            <a:r>
              <a:rPr lang="en-US" sz="1400" dirty="0" err="1">
                <a:solidFill>
                  <a:srgbClr val="790000"/>
                </a:solidFill>
                <a:latin typeface="Arial" panose="020B0604020202020204" pitchFamily="34" charset="0"/>
                <a:cs typeface="Arial" panose="020B0604020202020204" pitchFamily="34" charset="0"/>
              </a:rPr>
              <a:t>Vaeth</a:t>
            </a:r>
            <a:r>
              <a:rPr lang="en-US" sz="1400" dirty="0">
                <a:solidFill>
                  <a:srgbClr val="790000"/>
                </a:solidFill>
                <a:latin typeface="Arial" panose="020B0604020202020204" pitchFamily="34" charset="0"/>
                <a:cs typeface="Arial" panose="020B0604020202020204" pitchFamily="34" charset="0"/>
              </a:rPr>
              <a:t> &amp; Wang-</a:t>
            </a:r>
            <a:r>
              <a:rPr lang="en-US" sz="1400" dirty="0" err="1">
                <a:solidFill>
                  <a:srgbClr val="790000"/>
                </a:solidFill>
                <a:latin typeface="Arial" panose="020B0604020202020204" pitchFamily="34" charset="0"/>
                <a:cs typeface="Arial" panose="020B0604020202020204" pitchFamily="34" charset="0"/>
              </a:rPr>
              <a:t>Schweig</a:t>
            </a:r>
            <a:r>
              <a:rPr lang="en-US" sz="1400" dirty="0">
                <a:solidFill>
                  <a:srgbClr val="790000"/>
                </a:solidFill>
                <a:latin typeface="Arial" panose="020B0604020202020204" pitchFamily="34" charset="0"/>
                <a:cs typeface="Arial" panose="020B0604020202020204" pitchFamily="34" charset="0"/>
              </a:rPr>
              <a:t>, 2017; </a:t>
            </a:r>
            <a:r>
              <a:rPr lang="en-US" sz="1400" dirty="0" err="1">
                <a:solidFill>
                  <a:srgbClr val="790000"/>
                </a:solidFill>
                <a:latin typeface="Arial" panose="020B0604020202020204" pitchFamily="34" charset="0"/>
                <a:cs typeface="Arial" panose="020B0604020202020204" pitchFamily="34" charset="0"/>
              </a:rPr>
              <a:t>Witbrodt</a:t>
            </a:r>
            <a:r>
              <a:rPr lang="en-US" sz="1400" dirty="0">
                <a:solidFill>
                  <a:srgbClr val="790000"/>
                </a:solidFill>
                <a:latin typeface="Arial" panose="020B0604020202020204" pitchFamily="34" charset="0"/>
                <a:cs typeface="Arial" panose="020B0604020202020204" pitchFamily="34" charset="0"/>
              </a:rPr>
              <a:t> et al., 2014</a:t>
            </a:r>
          </a:p>
        </p:txBody>
      </p:sp>
    </p:spTree>
    <p:extLst>
      <p:ext uri="{BB962C8B-B14F-4D97-AF65-F5344CB8AC3E}">
        <p14:creationId xmlns:p14="http://schemas.microsoft.com/office/powerpoint/2010/main" val="5525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6946AD9-B52D-3977-6534-0B65D0C57CEA}"/>
              </a:ext>
            </a:extLst>
          </p:cNvPr>
          <p:cNvSpPr/>
          <p:nvPr/>
        </p:nvSpPr>
        <p:spPr>
          <a:xfrm>
            <a:off x="1169233" y="1384866"/>
            <a:ext cx="9188970" cy="1223421"/>
          </a:xfrm>
          <a:prstGeom prst="roundRect">
            <a:avLst/>
          </a:prstGeom>
          <a:noFill/>
          <a:ln w="28575">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616E87-AF01-A6AF-78E7-25688511C4CE}"/>
              </a:ext>
            </a:extLst>
          </p:cNvPr>
          <p:cNvSpPr txBox="1"/>
          <p:nvPr/>
        </p:nvSpPr>
        <p:spPr>
          <a:xfrm>
            <a:off x="98837" y="289575"/>
            <a:ext cx="850976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The promise of digital therapeutics</a:t>
            </a:r>
          </a:p>
        </p:txBody>
      </p:sp>
      <p:sp>
        <p:nvSpPr>
          <p:cNvPr id="5" name="TextBox 4">
            <a:extLst>
              <a:ext uri="{FF2B5EF4-FFF2-40B4-BE49-F238E27FC236}">
                <a16:creationId xmlns:a16="http://schemas.microsoft.com/office/drawing/2014/main" id="{9F5ACC66-254D-C406-6802-24CB87DC1637}"/>
              </a:ext>
            </a:extLst>
          </p:cNvPr>
          <p:cNvSpPr txBox="1"/>
          <p:nvPr/>
        </p:nvSpPr>
        <p:spPr>
          <a:xfrm>
            <a:off x="1466894" y="1384866"/>
            <a:ext cx="9370178" cy="1077218"/>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Digital therapeutics (“</a:t>
            </a:r>
            <a:r>
              <a:rPr lang="en-US" sz="2800" dirty="0" err="1">
                <a:latin typeface="Arial" panose="020B0604020202020204" pitchFamily="34" charset="0"/>
                <a:cs typeface="Arial" panose="020B0604020202020204" pitchFamily="34" charset="0"/>
              </a:rPr>
              <a:t>DTx</a:t>
            </a:r>
            <a:r>
              <a:rPr lang="en-US" sz="2800" dirty="0">
                <a:latin typeface="Arial" panose="020B0604020202020204" pitchFamily="34" charset="0"/>
                <a:cs typeface="Arial" panose="020B0604020202020204" pitchFamily="34" charset="0"/>
              </a:rPr>
              <a:t>”) </a:t>
            </a:r>
            <a:r>
              <a:rPr lang="en-US" sz="3600" b="1" dirty="0">
                <a:solidFill>
                  <a:srgbClr val="AF2021"/>
                </a:solidFill>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sym typeface="Wingdings" pitchFamily="2" charset="2"/>
              </a:rPr>
              <a:t> services delivered via technology, such as smartphones</a:t>
            </a:r>
            <a:endParaRPr lang="en-US"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716F6B0-CBFF-E9C8-6020-B307A755497A}"/>
              </a:ext>
            </a:extLst>
          </p:cNvPr>
          <p:cNvSpPr txBox="1"/>
          <p:nvPr/>
        </p:nvSpPr>
        <p:spPr>
          <a:xfrm>
            <a:off x="628260" y="3072749"/>
            <a:ext cx="11047445" cy="230832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Begin to </a:t>
            </a:r>
            <a:r>
              <a:rPr lang="en-US" sz="2400" b="1" dirty="0">
                <a:solidFill>
                  <a:srgbClr val="AF2021"/>
                </a:solidFill>
                <a:latin typeface="Arial" panose="020B0604020202020204" pitchFamily="34" charset="0"/>
                <a:cs typeface="Arial" panose="020B0604020202020204" pitchFamily="34" charset="0"/>
              </a:rPr>
              <a:t>address barriers </a:t>
            </a:r>
            <a:r>
              <a:rPr lang="en-US" sz="2400" dirty="0">
                <a:latin typeface="Arial" panose="020B0604020202020204" pitchFamily="34" charset="0"/>
                <a:cs typeface="Arial" panose="020B0604020202020204" pitchFamily="34" charset="0"/>
              </a:rPr>
              <a:t>to AUD treatment: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Low financial, time commitment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Ability to engage while avoiding concerns of stigma</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Available regardless of geographic location</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9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16E87-AF01-A6AF-78E7-25688511C4CE}"/>
              </a:ext>
            </a:extLst>
          </p:cNvPr>
          <p:cNvSpPr txBox="1"/>
          <p:nvPr/>
        </p:nvSpPr>
        <p:spPr>
          <a:xfrm>
            <a:off x="-5144" y="301931"/>
            <a:ext cx="9978117"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The promise of </a:t>
            </a:r>
            <a:r>
              <a:rPr lang="en-US" sz="4400" b="1" dirty="0">
                <a:solidFill>
                  <a:srgbClr val="AF2021"/>
                </a:solidFill>
                <a:latin typeface="Aptos Narrow" panose="020B0004020202020204" pitchFamily="34" charset="0"/>
                <a:cs typeface="Arial" panose="020B0604020202020204" pitchFamily="34" charset="0"/>
              </a:rPr>
              <a:t>smart</a:t>
            </a:r>
            <a:r>
              <a:rPr lang="en-US" sz="4400" b="1" dirty="0">
                <a:latin typeface="Aptos Narrow" panose="020B0004020202020204" pitchFamily="34" charset="0"/>
                <a:cs typeface="Arial" panose="020B0604020202020204" pitchFamily="34" charset="0"/>
              </a:rPr>
              <a:t> digital therapeutics</a:t>
            </a:r>
          </a:p>
        </p:txBody>
      </p:sp>
      <p:sp>
        <p:nvSpPr>
          <p:cNvPr id="2" name="TextBox 1">
            <a:extLst>
              <a:ext uri="{FF2B5EF4-FFF2-40B4-BE49-F238E27FC236}">
                <a16:creationId xmlns:a16="http://schemas.microsoft.com/office/drawing/2014/main" id="{E1B728D1-CEA4-6546-6E08-FA5F6D9D46C2}"/>
              </a:ext>
            </a:extLst>
          </p:cNvPr>
          <p:cNvSpPr txBox="1"/>
          <p:nvPr/>
        </p:nvSpPr>
        <p:spPr>
          <a:xfrm>
            <a:off x="629960" y="1490008"/>
            <a:ext cx="10192937" cy="193899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Smart digital therapeutics (“smart </a:t>
            </a:r>
            <a:r>
              <a:rPr lang="en-US" sz="2800" dirty="0" err="1">
                <a:latin typeface="Arial" panose="020B0604020202020204" pitchFamily="34" charset="0"/>
                <a:cs typeface="Arial" panose="020B0604020202020204" pitchFamily="34" charset="0"/>
              </a:rPr>
              <a:t>DTx</a:t>
            </a:r>
            <a:r>
              <a:rPr lang="en-US" sz="2800" dirty="0">
                <a:latin typeface="Arial" panose="020B0604020202020204" pitchFamily="34" charset="0"/>
                <a:cs typeface="Arial" panose="020B0604020202020204" pitchFamily="34" charset="0"/>
              </a:rPr>
              <a:t>”)</a:t>
            </a:r>
            <a:r>
              <a:rPr lang="en-US" sz="2800" dirty="0">
                <a:solidFill>
                  <a:srgbClr val="AF2021"/>
                </a:solidFill>
                <a:latin typeface="Arial" panose="020B0604020202020204" pitchFamily="34" charset="0"/>
                <a:cs typeface="Arial" panose="020B0604020202020204" pitchFamily="34" charset="0"/>
              </a:rPr>
              <a:t> </a:t>
            </a:r>
            <a:r>
              <a:rPr lang="en-US" sz="3600" b="1" dirty="0">
                <a:solidFill>
                  <a:srgbClr val="AF2021"/>
                </a:solidFill>
                <a:latin typeface="Arial" panose="020B0604020202020204" pitchFamily="34" charset="0"/>
                <a:cs typeface="Arial" panose="020B0604020202020204" pitchFamily="34" charset="0"/>
              </a:rPr>
              <a:t>➯</a:t>
            </a:r>
            <a:r>
              <a:rPr lang="en-US" sz="2800" dirty="0">
                <a:solidFill>
                  <a:srgbClr val="AF2021"/>
                </a:solidFill>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itchFamily="2" charset="2"/>
              </a:rPr>
              <a:t>services delivered via technology, such as smartphones, that take into account user data in order to suggest the optimal intervention at the right time</a:t>
            </a:r>
            <a:endParaRPr lang="en-US" sz="2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02A0762-0179-3538-24F6-2172EDC203E4}"/>
              </a:ext>
            </a:extLst>
          </p:cNvPr>
          <p:cNvSpPr txBox="1"/>
          <p:nvPr/>
        </p:nvSpPr>
        <p:spPr>
          <a:xfrm>
            <a:off x="629960" y="4198866"/>
            <a:ext cx="11047445" cy="2677656"/>
          </a:xfrm>
          <a:prstGeom prst="rect">
            <a:avLst/>
          </a:prstGeom>
          <a:noFill/>
        </p:spPr>
        <p:txBody>
          <a:bodyPr wrap="square" rtlCol="0">
            <a:spAutoFit/>
          </a:bodyPr>
          <a:lstStyle/>
          <a:p>
            <a:r>
              <a:rPr lang="en-US" sz="2400" b="1" dirty="0">
                <a:solidFill>
                  <a:srgbClr val="AF2021"/>
                </a:solidFill>
                <a:latin typeface="Arial" panose="020B0604020202020204" pitchFamily="34" charset="0"/>
                <a:cs typeface="Arial" panose="020B0604020202020204" pitchFamily="34" charset="0"/>
              </a:rPr>
              <a:t>Improve</a:t>
            </a:r>
            <a:r>
              <a:rPr lang="en-US" sz="2400" dirty="0">
                <a:latin typeface="Arial" panose="020B0604020202020204" pitchFamily="34" charset="0"/>
                <a:cs typeface="Arial" panose="020B0604020202020204" pitchFamily="34" charset="0"/>
              </a:rPr>
              <a:t> upon </a:t>
            </a:r>
            <a:r>
              <a:rPr lang="en-US" sz="2400" dirty="0" err="1">
                <a:latin typeface="Arial" panose="020B0604020202020204" pitchFamily="34" charset="0"/>
                <a:cs typeface="Arial" panose="020B0604020202020204" pitchFamily="34" charset="0"/>
              </a:rPr>
              <a:t>DTx</a:t>
            </a:r>
            <a:r>
              <a:rPr lang="en-US" sz="2400" dirty="0">
                <a:latin typeface="Arial" panose="020B0604020202020204" pitchFamily="34" charset="0"/>
                <a:cs typeface="Arial" panose="020B0604020202020204" pitchFamily="34" charset="0"/>
              </a:rPr>
              <a:t> by: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Encouraging use at the right time – in mental health contexts, before some sort of unwanted outcome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Guiding interaction with relevant modules</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9A47B6DB-C309-8E80-9FA4-B30969EC72C6}"/>
              </a:ext>
            </a:extLst>
          </p:cNvPr>
          <p:cNvSpPr/>
          <p:nvPr/>
        </p:nvSpPr>
        <p:spPr>
          <a:xfrm>
            <a:off x="524656" y="1384866"/>
            <a:ext cx="10178321" cy="2308324"/>
          </a:xfrm>
          <a:prstGeom prst="roundRect">
            <a:avLst/>
          </a:prstGeom>
          <a:noFill/>
          <a:ln w="28575">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2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16E87-AF01-A6AF-78E7-25688511C4CE}"/>
              </a:ext>
            </a:extLst>
          </p:cNvPr>
          <p:cNvSpPr txBox="1"/>
          <p:nvPr/>
        </p:nvSpPr>
        <p:spPr>
          <a:xfrm>
            <a:off x="317993" y="227790"/>
            <a:ext cx="508113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How do we get there?</a:t>
            </a:r>
          </a:p>
        </p:txBody>
      </p:sp>
      <p:sp>
        <p:nvSpPr>
          <p:cNvPr id="4" name="TextBox 3">
            <a:extLst>
              <a:ext uri="{FF2B5EF4-FFF2-40B4-BE49-F238E27FC236}">
                <a16:creationId xmlns:a16="http://schemas.microsoft.com/office/drawing/2014/main" id="{891BA1C4-E1CE-B2B9-7B56-ABC4BE07B5D2}"/>
              </a:ext>
            </a:extLst>
          </p:cNvPr>
          <p:cNvSpPr txBox="1"/>
          <p:nvPr/>
        </p:nvSpPr>
        <p:spPr>
          <a:xfrm>
            <a:off x="572277" y="1240331"/>
            <a:ext cx="11047445" cy="353943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Algorithms must be </a:t>
            </a:r>
            <a:r>
              <a:rPr lang="en-US" sz="2800" b="1" dirty="0">
                <a:solidFill>
                  <a:srgbClr val="AF2021"/>
                </a:solidFill>
                <a:latin typeface="Arial" panose="020B0604020202020204" pitchFamily="34" charset="0"/>
                <a:cs typeface="Arial" panose="020B0604020202020204" pitchFamily="34" charset="0"/>
              </a:rPr>
              <a:t>developed</a:t>
            </a:r>
            <a:r>
              <a:rPr lang="en-US" sz="2800" dirty="0">
                <a:latin typeface="Arial" panose="020B0604020202020204" pitchFamily="34" charset="0"/>
                <a:cs typeface="Arial" panose="020B0604020202020204" pitchFamily="34" charset="0"/>
              </a:rPr>
              <a:t> outright…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Need to perform well (i.e., pinpoint outcome of interest accurately)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Identify meaningful, actionable precursors on which to intervene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…with the goal of </a:t>
            </a:r>
            <a:r>
              <a:rPr lang="en-US" sz="2800" b="1" dirty="0">
                <a:solidFill>
                  <a:srgbClr val="AF2021"/>
                </a:solidFill>
                <a:latin typeface="Arial" panose="020B0604020202020204" pitchFamily="34" charset="0"/>
                <a:cs typeface="Arial" panose="020B0604020202020204" pitchFamily="34" charset="0"/>
              </a:rPr>
              <a:t>equity</a:t>
            </a:r>
            <a:r>
              <a:rPr lang="en-US" sz="2800" dirty="0">
                <a:latin typeface="Arial" panose="020B0604020202020204" pitchFamily="34" charset="0"/>
                <a:cs typeface="Arial" panose="020B0604020202020204" pitchFamily="34" charset="0"/>
              </a:rPr>
              <a:t> in mind</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Demonstrate similar performance across different people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Provide a sustainable method of data collection for users</a:t>
            </a:r>
          </a:p>
        </p:txBody>
      </p:sp>
    </p:spTree>
    <p:extLst>
      <p:ext uri="{BB962C8B-B14F-4D97-AF65-F5344CB8AC3E}">
        <p14:creationId xmlns:p14="http://schemas.microsoft.com/office/powerpoint/2010/main" val="415373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2FBF22-35CE-40D7-9FA7-086506F44343}"/>
              </a:ext>
            </a:extLst>
          </p:cNvPr>
          <p:cNvSpPr txBox="1"/>
          <p:nvPr/>
        </p:nvSpPr>
        <p:spPr>
          <a:xfrm>
            <a:off x="638553" y="1227349"/>
            <a:ext cx="11258939" cy="646331"/>
          </a:xfrm>
          <a:prstGeom prst="rect">
            <a:avLst/>
          </a:prstGeom>
          <a:noFill/>
        </p:spPr>
        <p:txBody>
          <a:bodyPr wrap="square" rtlCol="0">
            <a:spAutoFit/>
          </a:bodyPr>
          <a:lstStyle/>
          <a:p>
            <a:r>
              <a:rPr lang="en-US" sz="2800" b="1" dirty="0">
                <a:solidFill>
                  <a:srgbClr val="AF2021"/>
                </a:solidFill>
                <a:latin typeface="Arial" panose="020B0604020202020204" pitchFamily="34" charset="0"/>
                <a:cs typeface="Arial" panose="020B0604020202020204" pitchFamily="34" charset="0"/>
              </a:rPr>
              <a:t>Relapse</a:t>
            </a:r>
            <a:r>
              <a:rPr lang="en-US" sz="2800" dirty="0">
                <a:latin typeface="Arial" panose="020B0604020202020204" pitchFamily="34" charset="0"/>
                <a:cs typeface="Arial" panose="020B0604020202020204" pitchFamily="34" charset="0"/>
              </a:rPr>
              <a:t> </a:t>
            </a:r>
            <a:r>
              <a:rPr lang="en-US" sz="3600" b="1" dirty="0">
                <a:solidFill>
                  <a:srgbClr val="AF2021"/>
                </a:solidFill>
                <a:latin typeface="Arial" panose="020B0604020202020204" pitchFamily="34" charset="0"/>
                <a:cs typeface="Arial" panose="020B0604020202020204" pitchFamily="34" charset="0"/>
              </a:rPr>
              <a:t>➯</a:t>
            </a:r>
            <a:r>
              <a:rPr lang="en-US" sz="2800" b="1" dirty="0">
                <a:solidFill>
                  <a:srgbClr val="AF2021"/>
                </a:solidFill>
                <a:latin typeface="Arial" panose="020B0604020202020204" pitchFamily="34" charset="0"/>
                <a:cs typeface="Arial" panose="020B0604020202020204" pitchFamily="34" charset="0"/>
                <a:sym typeface="Wingdings" pitchFamily="2" charset="2"/>
              </a:rPr>
              <a:t> </a:t>
            </a:r>
            <a:r>
              <a:rPr lang="en-US" sz="2800" dirty="0">
                <a:latin typeface="Arial" panose="020B0604020202020204" pitchFamily="34" charset="0"/>
                <a:cs typeface="Arial" panose="020B0604020202020204" pitchFamily="34" charset="0"/>
                <a:sym typeface="Wingdings" pitchFamily="2" charset="2"/>
              </a:rPr>
              <a:t>a return to previous levels of harmful use</a:t>
            </a:r>
            <a:endParaRPr lang="en-US" sz="2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7C2EB58-C3B6-CDB8-607F-8AD5A5AEAAB9}"/>
              </a:ext>
            </a:extLst>
          </p:cNvPr>
          <p:cNvSpPr txBox="1"/>
          <p:nvPr/>
        </p:nvSpPr>
        <p:spPr>
          <a:xfrm>
            <a:off x="638552" y="3247511"/>
            <a:ext cx="11258939" cy="646331"/>
          </a:xfrm>
          <a:prstGeom prst="rect">
            <a:avLst/>
          </a:prstGeom>
          <a:noFill/>
        </p:spPr>
        <p:txBody>
          <a:bodyPr wrap="square" rtlCol="0">
            <a:spAutoFit/>
          </a:bodyPr>
          <a:lstStyle/>
          <a:p>
            <a:r>
              <a:rPr lang="en-US" sz="2800" b="1" dirty="0">
                <a:solidFill>
                  <a:srgbClr val="AF2021"/>
                </a:solidFill>
                <a:latin typeface="Arial" panose="020B0604020202020204" pitchFamily="34" charset="0"/>
                <a:cs typeface="Arial" panose="020B0604020202020204" pitchFamily="34" charset="0"/>
              </a:rPr>
              <a:t>Lapse</a:t>
            </a:r>
            <a:r>
              <a:rPr lang="en-US" sz="2800" dirty="0">
                <a:latin typeface="Arial" panose="020B0604020202020204" pitchFamily="34" charset="0"/>
                <a:cs typeface="Arial" panose="020B0604020202020204" pitchFamily="34" charset="0"/>
              </a:rPr>
              <a:t> </a:t>
            </a:r>
            <a:r>
              <a:rPr lang="en-US" sz="3600" b="1" dirty="0">
                <a:solidFill>
                  <a:srgbClr val="AF2021"/>
                </a:solidFill>
                <a:latin typeface="Arial" panose="020B0604020202020204" pitchFamily="34" charset="0"/>
                <a:cs typeface="Arial" panose="020B0604020202020204" pitchFamily="34" charset="0"/>
              </a:rPr>
              <a:t>➯</a:t>
            </a:r>
            <a:r>
              <a:rPr lang="en-US" sz="2800" b="1" dirty="0">
                <a:solidFill>
                  <a:srgbClr val="AF2021"/>
                </a:solidFill>
                <a:latin typeface="Arial" panose="020B0604020202020204" pitchFamily="34" charset="0"/>
                <a:cs typeface="Arial" panose="020B0604020202020204" pitchFamily="34" charset="0"/>
                <a:sym typeface="Wingdings" pitchFamily="2" charset="2"/>
              </a:rPr>
              <a:t> </a:t>
            </a:r>
            <a:r>
              <a:rPr lang="en-US" sz="2800" dirty="0">
                <a:latin typeface="Arial" panose="020B0604020202020204" pitchFamily="34" charset="0"/>
                <a:cs typeface="Arial" panose="020B0604020202020204" pitchFamily="34" charset="0"/>
                <a:sym typeface="Wingdings" pitchFamily="2" charset="2"/>
              </a:rPr>
              <a:t>single occurrence of goal-inconsistent use</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F4EC453-07E9-D2D1-4F53-1BAE3E76D74C}"/>
              </a:ext>
            </a:extLst>
          </p:cNvPr>
          <p:cNvSpPr txBox="1"/>
          <p:nvPr/>
        </p:nvSpPr>
        <p:spPr>
          <a:xfrm>
            <a:off x="294507" y="203078"/>
            <a:ext cx="116029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What outcome should these algorithms measure?</a:t>
            </a:r>
          </a:p>
        </p:txBody>
      </p:sp>
      <p:sp>
        <p:nvSpPr>
          <p:cNvPr id="6" name="TextBox 5">
            <a:extLst>
              <a:ext uri="{FF2B5EF4-FFF2-40B4-BE49-F238E27FC236}">
                <a16:creationId xmlns:a16="http://schemas.microsoft.com/office/drawing/2014/main" id="{ECE5CE9D-794C-FA14-303D-658BDB88A44D}"/>
              </a:ext>
            </a:extLst>
          </p:cNvPr>
          <p:cNvSpPr txBox="1"/>
          <p:nvPr/>
        </p:nvSpPr>
        <p:spPr>
          <a:xfrm>
            <a:off x="1060043" y="1932945"/>
            <a:ext cx="1007191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Common occurrence during recovery process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Inconsistently defined in literature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Varies from person to person</a:t>
            </a:r>
          </a:p>
        </p:txBody>
      </p:sp>
      <p:sp>
        <p:nvSpPr>
          <p:cNvPr id="7" name="TextBox 6">
            <a:extLst>
              <a:ext uri="{FF2B5EF4-FFF2-40B4-BE49-F238E27FC236}">
                <a16:creationId xmlns:a16="http://schemas.microsoft.com/office/drawing/2014/main" id="{05382050-84E7-B655-D7F6-9534C552E5C2}"/>
              </a:ext>
            </a:extLst>
          </p:cNvPr>
          <p:cNvSpPr txBox="1"/>
          <p:nvPr/>
        </p:nvSpPr>
        <p:spPr>
          <a:xfrm>
            <a:off x="1060043" y="4077188"/>
            <a:ext cx="10992049"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Clearly defined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Easy to observe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Always precedes relapse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be tied to clinically-meaningful events (e.g., abstinence violation effect)</a:t>
            </a:r>
          </a:p>
        </p:txBody>
      </p:sp>
      <p:sp>
        <p:nvSpPr>
          <p:cNvPr id="9" name="TextBox 8">
            <a:extLst>
              <a:ext uri="{FF2B5EF4-FFF2-40B4-BE49-F238E27FC236}">
                <a16:creationId xmlns:a16="http://schemas.microsoft.com/office/drawing/2014/main" id="{A645A14D-2971-32F6-A17B-69385DBCCE10}"/>
              </a:ext>
            </a:extLst>
          </p:cNvPr>
          <p:cNvSpPr txBox="1"/>
          <p:nvPr/>
        </p:nvSpPr>
        <p:spPr>
          <a:xfrm>
            <a:off x="0" y="6363956"/>
            <a:ext cx="13110210"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Marlatt &amp; Gordon, 1985; McKay &amp; Hiller-</a:t>
            </a:r>
            <a:r>
              <a:rPr lang="en-US" sz="1400" dirty="0" err="1">
                <a:solidFill>
                  <a:srgbClr val="790000"/>
                </a:solidFill>
                <a:latin typeface="Arial" panose="020B0604020202020204" pitchFamily="34" charset="0"/>
                <a:cs typeface="Arial" panose="020B0604020202020204" pitchFamily="34" charset="0"/>
              </a:rPr>
              <a:t>Sturmhofel</a:t>
            </a:r>
            <a:r>
              <a:rPr lang="en-US" sz="1400" dirty="0">
                <a:solidFill>
                  <a:srgbClr val="790000"/>
                </a:solidFill>
                <a:latin typeface="Arial" panose="020B0604020202020204" pitchFamily="34" charset="0"/>
                <a:cs typeface="Arial" panose="020B0604020202020204" pitchFamily="34" charset="0"/>
              </a:rPr>
              <a:t>, 2011; Moos &amp; Moos 2006; </a:t>
            </a:r>
            <a:r>
              <a:rPr lang="en-US" sz="1400" dirty="0" err="1">
                <a:solidFill>
                  <a:srgbClr val="790000"/>
                </a:solidFill>
                <a:latin typeface="Arial" panose="020B0604020202020204" pitchFamily="34" charset="0"/>
                <a:cs typeface="Arial" panose="020B0604020202020204" pitchFamily="34" charset="0"/>
              </a:rPr>
              <a:t>Sliedrecht</a:t>
            </a:r>
            <a:r>
              <a:rPr lang="en-US" sz="1400" dirty="0">
                <a:solidFill>
                  <a:srgbClr val="790000"/>
                </a:solidFill>
                <a:latin typeface="Arial" panose="020B0604020202020204" pitchFamily="34" charset="0"/>
                <a:cs typeface="Arial" panose="020B0604020202020204" pitchFamily="34" charset="0"/>
              </a:rPr>
              <a:t> et al., 2022; Stillman &amp; Sutcliff 2020; </a:t>
            </a:r>
            <a:r>
              <a:rPr lang="en-US" sz="1400" dirty="0" err="1">
                <a:solidFill>
                  <a:srgbClr val="790000"/>
                </a:solidFill>
                <a:latin typeface="Arial" panose="020B0604020202020204" pitchFamily="34" charset="0"/>
                <a:cs typeface="Arial" panose="020B0604020202020204" pitchFamily="34" charset="0"/>
              </a:rPr>
              <a:t>Witkiewitz</a:t>
            </a:r>
            <a:r>
              <a:rPr lang="en-US" sz="1400" dirty="0">
                <a:solidFill>
                  <a:srgbClr val="790000"/>
                </a:solidFill>
                <a:latin typeface="Arial" panose="020B0604020202020204" pitchFamily="34" charset="0"/>
                <a:cs typeface="Arial" panose="020B0604020202020204" pitchFamily="34" charset="0"/>
              </a:rPr>
              <a:t> &amp; Marlatt, 2004</a:t>
            </a:r>
          </a:p>
        </p:txBody>
      </p:sp>
    </p:spTree>
    <p:extLst>
      <p:ext uri="{BB962C8B-B14F-4D97-AF65-F5344CB8AC3E}">
        <p14:creationId xmlns:p14="http://schemas.microsoft.com/office/powerpoint/2010/main" val="417650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6782</TotalTime>
  <Words>6475</Words>
  <Application>Microsoft Macintosh PowerPoint</Application>
  <PresentationFormat>Widescreen</PresentationFormat>
  <Paragraphs>361</Paragraphs>
  <Slides>31</Slides>
  <Notes>25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Aptos Narrow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Punturieri</dc:creator>
  <cp:lastModifiedBy>Claire Punturieri</cp:lastModifiedBy>
  <cp:revision>48</cp:revision>
  <dcterms:created xsi:type="dcterms:W3CDTF">2024-04-26T19:02:56Z</dcterms:created>
  <dcterms:modified xsi:type="dcterms:W3CDTF">2024-05-03T17:04:44Z</dcterms:modified>
</cp:coreProperties>
</file>